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9" r:id="rId4"/>
    <p:sldId id="258" r:id="rId5"/>
    <p:sldId id="260" r:id="rId6"/>
    <p:sldId id="261" r:id="rId7"/>
    <p:sldId id="262" r:id="rId8"/>
    <p:sldId id="263" r:id="rId9"/>
    <p:sldId id="264" r:id="rId10"/>
  </p:sldIdLst>
  <p:sldSz cx="9144000" cy="10972800"/>
  <p:notesSz cx="6858000" cy="9144000"/>
  <p:defaultTextStyle>
    <a:defPPr>
      <a:defRPr lang="en-US"/>
    </a:defPPr>
    <a:lvl1pPr marL="0" algn="l" defTabSz="1031626" rtl="0" eaLnBrk="1" latinLnBrk="0" hangingPunct="1">
      <a:defRPr sz="2031" kern="1200">
        <a:solidFill>
          <a:schemeClr val="tx1"/>
        </a:solidFill>
        <a:latin typeface="+mn-lt"/>
        <a:ea typeface="+mn-ea"/>
        <a:cs typeface="+mn-cs"/>
      </a:defRPr>
    </a:lvl1pPr>
    <a:lvl2pPr marL="515813" algn="l" defTabSz="1031626" rtl="0" eaLnBrk="1" latinLnBrk="0" hangingPunct="1">
      <a:defRPr sz="2031" kern="1200">
        <a:solidFill>
          <a:schemeClr val="tx1"/>
        </a:solidFill>
        <a:latin typeface="+mn-lt"/>
        <a:ea typeface="+mn-ea"/>
        <a:cs typeface="+mn-cs"/>
      </a:defRPr>
    </a:lvl2pPr>
    <a:lvl3pPr marL="1031626" algn="l" defTabSz="1031626" rtl="0" eaLnBrk="1" latinLnBrk="0" hangingPunct="1">
      <a:defRPr sz="2031" kern="1200">
        <a:solidFill>
          <a:schemeClr val="tx1"/>
        </a:solidFill>
        <a:latin typeface="+mn-lt"/>
        <a:ea typeface="+mn-ea"/>
        <a:cs typeface="+mn-cs"/>
      </a:defRPr>
    </a:lvl3pPr>
    <a:lvl4pPr marL="1547439" algn="l" defTabSz="1031626" rtl="0" eaLnBrk="1" latinLnBrk="0" hangingPunct="1">
      <a:defRPr sz="2031" kern="1200">
        <a:solidFill>
          <a:schemeClr val="tx1"/>
        </a:solidFill>
        <a:latin typeface="+mn-lt"/>
        <a:ea typeface="+mn-ea"/>
        <a:cs typeface="+mn-cs"/>
      </a:defRPr>
    </a:lvl4pPr>
    <a:lvl5pPr marL="2063252" algn="l" defTabSz="1031626" rtl="0" eaLnBrk="1" latinLnBrk="0" hangingPunct="1">
      <a:defRPr sz="2031" kern="1200">
        <a:solidFill>
          <a:schemeClr val="tx1"/>
        </a:solidFill>
        <a:latin typeface="+mn-lt"/>
        <a:ea typeface="+mn-ea"/>
        <a:cs typeface="+mn-cs"/>
      </a:defRPr>
    </a:lvl5pPr>
    <a:lvl6pPr marL="2579065" algn="l" defTabSz="1031626" rtl="0" eaLnBrk="1" latinLnBrk="0" hangingPunct="1">
      <a:defRPr sz="2031" kern="1200">
        <a:solidFill>
          <a:schemeClr val="tx1"/>
        </a:solidFill>
        <a:latin typeface="+mn-lt"/>
        <a:ea typeface="+mn-ea"/>
        <a:cs typeface="+mn-cs"/>
      </a:defRPr>
    </a:lvl6pPr>
    <a:lvl7pPr marL="3094878" algn="l" defTabSz="1031626" rtl="0" eaLnBrk="1" latinLnBrk="0" hangingPunct="1">
      <a:defRPr sz="2031" kern="1200">
        <a:solidFill>
          <a:schemeClr val="tx1"/>
        </a:solidFill>
        <a:latin typeface="+mn-lt"/>
        <a:ea typeface="+mn-ea"/>
        <a:cs typeface="+mn-cs"/>
      </a:defRPr>
    </a:lvl7pPr>
    <a:lvl8pPr marL="3610691" algn="l" defTabSz="1031626" rtl="0" eaLnBrk="1" latinLnBrk="0" hangingPunct="1">
      <a:defRPr sz="2031" kern="1200">
        <a:solidFill>
          <a:schemeClr val="tx1"/>
        </a:solidFill>
        <a:latin typeface="+mn-lt"/>
        <a:ea typeface="+mn-ea"/>
        <a:cs typeface="+mn-cs"/>
      </a:defRPr>
    </a:lvl8pPr>
    <a:lvl9pPr marL="4126504" algn="l" defTabSz="1031626" rtl="0" eaLnBrk="1" latinLnBrk="0" hangingPunct="1">
      <a:defRPr sz="2031"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735B"/>
    <a:srgbClr val="84F0E3"/>
    <a:srgbClr val="B6E6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59" d="100"/>
          <a:sy n="59" d="100"/>
        </p:scale>
        <p:origin x="220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795781"/>
            <a:ext cx="6858000" cy="382016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5763261"/>
            <a:ext cx="6858000" cy="2649219"/>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26AD240-7A10-405A-AEE1-36B256E878A6}" type="datetimeFigureOut">
              <a:rPr lang="en-US" smtClean="0"/>
              <a:t>8/29/2016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E472DC-B387-4E3D-84E7-B5740385AFB4}" type="slidenum">
              <a:rPr lang="en-US" smtClean="0"/>
              <a:t>‹#›</a:t>
            </a:fld>
            <a:endParaRPr lang="en-US"/>
          </a:p>
        </p:txBody>
      </p:sp>
    </p:spTree>
    <p:extLst>
      <p:ext uri="{BB962C8B-B14F-4D97-AF65-F5344CB8AC3E}">
        <p14:creationId xmlns:p14="http://schemas.microsoft.com/office/powerpoint/2010/main" val="3262629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6AD240-7A10-405A-AEE1-36B256E878A6}" type="datetimeFigureOut">
              <a:rPr lang="en-US" smtClean="0"/>
              <a:t>8/29/2016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E472DC-B387-4E3D-84E7-B5740385AFB4}" type="slidenum">
              <a:rPr lang="en-US" smtClean="0"/>
              <a:t>‹#›</a:t>
            </a:fld>
            <a:endParaRPr lang="en-US"/>
          </a:p>
        </p:txBody>
      </p:sp>
    </p:spTree>
    <p:extLst>
      <p:ext uri="{BB962C8B-B14F-4D97-AF65-F5344CB8AC3E}">
        <p14:creationId xmlns:p14="http://schemas.microsoft.com/office/powerpoint/2010/main" val="3158320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2735582"/>
            <a:ext cx="7886700" cy="4564379"/>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7343142"/>
            <a:ext cx="7886700" cy="2400299"/>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6AD240-7A10-405A-AEE1-36B256E878A6}" type="datetimeFigureOut">
              <a:rPr lang="en-US" smtClean="0"/>
              <a:t>8/29/2016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E472DC-B387-4E3D-84E7-B5740385AFB4}" type="slidenum">
              <a:rPr lang="en-US" smtClean="0"/>
              <a:t>‹#›</a:t>
            </a:fld>
            <a:endParaRPr lang="en-US"/>
          </a:p>
        </p:txBody>
      </p:sp>
    </p:spTree>
    <p:extLst>
      <p:ext uri="{BB962C8B-B14F-4D97-AF65-F5344CB8AC3E}">
        <p14:creationId xmlns:p14="http://schemas.microsoft.com/office/powerpoint/2010/main" val="733874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2921000"/>
            <a:ext cx="3886200" cy="696214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2921000"/>
            <a:ext cx="3886200" cy="696214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26AD240-7A10-405A-AEE1-36B256E878A6}" type="datetimeFigureOut">
              <a:rPr lang="en-US" smtClean="0"/>
              <a:t>8/29/2016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E472DC-B387-4E3D-84E7-B5740385AFB4}" type="slidenum">
              <a:rPr lang="en-US" smtClean="0"/>
              <a:t>‹#›</a:t>
            </a:fld>
            <a:endParaRPr lang="en-US"/>
          </a:p>
        </p:txBody>
      </p:sp>
    </p:spTree>
    <p:extLst>
      <p:ext uri="{BB962C8B-B14F-4D97-AF65-F5344CB8AC3E}">
        <p14:creationId xmlns:p14="http://schemas.microsoft.com/office/powerpoint/2010/main" val="4281738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84201"/>
            <a:ext cx="7886700" cy="2120901"/>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2689861"/>
            <a:ext cx="3868340" cy="131825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4008120"/>
            <a:ext cx="3868340" cy="589534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2689861"/>
            <a:ext cx="3887391" cy="131825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4008120"/>
            <a:ext cx="3887391" cy="589534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26AD240-7A10-405A-AEE1-36B256E878A6}" type="datetimeFigureOut">
              <a:rPr lang="en-US" smtClean="0"/>
              <a:t>8/29/2016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E472DC-B387-4E3D-84E7-B5740385AFB4}" type="slidenum">
              <a:rPr lang="en-US" smtClean="0"/>
              <a:t>‹#›</a:t>
            </a:fld>
            <a:endParaRPr lang="en-US"/>
          </a:p>
        </p:txBody>
      </p:sp>
    </p:spTree>
    <p:extLst>
      <p:ext uri="{BB962C8B-B14F-4D97-AF65-F5344CB8AC3E}">
        <p14:creationId xmlns:p14="http://schemas.microsoft.com/office/powerpoint/2010/main" val="1988938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26AD240-7A10-405A-AEE1-36B256E878A6}" type="datetimeFigureOut">
              <a:rPr lang="en-US" smtClean="0"/>
              <a:t>8/29/2016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E472DC-B387-4E3D-84E7-B5740385AFB4}" type="slidenum">
              <a:rPr lang="en-US" smtClean="0"/>
              <a:t>‹#›</a:t>
            </a:fld>
            <a:endParaRPr lang="en-US"/>
          </a:p>
        </p:txBody>
      </p:sp>
    </p:spTree>
    <p:extLst>
      <p:ext uri="{BB962C8B-B14F-4D97-AF65-F5344CB8AC3E}">
        <p14:creationId xmlns:p14="http://schemas.microsoft.com/office/powerpoint/2010/main" val="2035202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6AD240-7A10-405A-AEE1-36B256E878A6}" type="datetimeFigureOut">
              <a:rPr lang="en-US" smtClean="0"/>
              <a:t>8/29/2016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E472DC-B387-4E3D-84E7-B5740385AFB4}" type="slidenum">
              <a:rPr lang="en-US" smtClean="0"/>
              <a:t>‹#›</a:t>
            </a:fld>
            <a:endParaRPr lang="en-US"/>
          </a:p>
        </p:txBody>
      </p:sp>
    </p:spTree>
    <p:extLst>
      <p:ext uri="{BB962C8B-B14F-4D97-AF65-F5344CB8AC3E}">
        <p14:creationId xmlns:p14="http://schemas.microsoft.com/office/powerpoint/2010/main" val="3572757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731520"/>
            <a:ext cx="2949178" cy="256032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1579881"/>
            <a:ext cx="4629150" cy="7797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3291840"/>
            <a:ext cx="2949178" cy="609854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6AD240-7A10-405A-AEE1-36B256E878A6}" type="datetimeFigureOut">
              <a:rPr lang="en-US" smtClean="0"/>
              <a:t>8/29/2016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E472DC-B387-4E3D-84E7-B5740385AFB4}" type="slidenum">
              <a:rPr lang="en-US" smtClean="0"/>
              <a:t>‹#›</a:t>
            </a:fld>
            <a:endParaRPr lang="en-US"/>
          </a:p>
        </p:txBody>
      </p:sp>
    </p:spTree>
    <p:extLst>
      <p:ext uri="{BB962C8B-B14F-4D97-AF65-F5344CB8AC3E}">
        <p14:creationId xmlns:p14="http://schemas.microsoft.com/office/powerpoint/2010/main" val="2266315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731520"/>
            <a:ext cx="2949178" cy="256032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1579881"/>
            <a:ext cx="4629150" cy="7797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3291840"/>
            <a:ext cx="2949178" cy="609854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6AD240-7A10-405A-AEE1-36B256E878A6}" type="datetimeFigureOut">
              <a:rPr lang="en-US" smtClean="0"/>
              <a:t>8/29/2016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E472DC-B387-4E3D-84E7-B5740385AFB4}" type="slidenum">
              <a:rPr lang="en-US" smtClean="0"/>
              <a:t>‹#›</a:t>
            </a:fld>
            <a:endParaRPr lang="en-US"/>
          </a:p>
        </p:txBody>
      </p:sp>
    </p:spTree>
    <p:extLst>
      <p:ext uri="{BB962C8B-B14F-4D97-AF65-F5344CB8AC3E}">
        <p14:creationId xmlns:p14="http://schemas.microsoft.com/office/powerpoint/2010/main" val="1857073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6AD240-7A10-405A-AEE1-36B256E878A6}" type="datetimeFigureOut">
              <a:rPr lang="en-US" smtClean="0"/>
              <a:t>8/29/2016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E472DC-B387-4E3D-84E7-B5740385AFB4}" type="slidenum">
              <a:rPr lang="en-US" smtClean="0"/>
              <a:t>‹#›</a:t>
            </a:fld>
            <a:endParaRPr lang="en-US"/>
          </a:p>
        </p:txBody>
      </p:sp>
    </p:spTree>
    <p:extLst>
      <p:ext uri="{BB962C8B-B14F-4D97-AF65-F5344CB8AC3E}">
        <p14:creationId xmlns:p14="http://schemas.microsoft.com/office/powerpoint/2010/main" val="3193502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84200"/>
            <a:ext cx="1971675" cy="929894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584200"/>
            <a:ext cx="5800725" cy="929894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6AD240-7A10-405A-AEE1-36B256E878A6}" type="datetimeFigureOut">
              <a:rPr lang="en-US" smtClean="0"/>
              <a:t>8/29/2016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E472DC-B387-4E3D-84E7-B5740385AFB4}" type="slidenum">
              <a:rPr lang="en-US" smtClean="0"/>
              <a:t>‹#›</a:t>
            </a:fld>
            <a:endParaRPr lang="en-US"/>
          </a:p>
        </p:txBody>
      </p:sp>
    </p:spTree>
    <p:extLst>
      <p:ext uri="{BB962C8B-B14F-4D97-AF65-F5344CB8AC3E}">
        <p14:creationId xmlns:p14="http://schemas.microsoft.com/office/powerpoint/2010/main" val="351932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584201"/>
            <a:ext cx="7886700" cy="2120901"/>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2921000"/>
            <a:ext cx="7886700" cy="696214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10170161"/>
            <a:ext cx="2057400" cy="584200"/>
          </a:xfrm>
          <a:prstGeom prst="rect">
            <a:avLst/>
          </a:prstGeom>
        </p:spPr>
        <p:txBody>
          <a:bodyPr vert="horz" lIns="91440" tIns="45720" rIns="91440" bIns="45720" rtlCol="0" anchor="ctr"/>
          <a:lstStyle>
            <a:lvl1pPr algn="l">
              <a:defRPr sz="900">
                <a:solidFill>
                  <a:schemeClr val="tx1">
                    <a:tint val="75000"/>
                  </a:schemeClr>
                </a:solidFill>
              </a:defRPr>
            </a:lvl1pPr>
          </a:lstStyle>
          <a:p>
            <a:fld id="{826AD240-7A10-405A-AEE1-36B256E878A6}" type="datetimeFigureOut">
              <a:rPr lang="en-US" smtClean="0"/>
              <a:t>8/29/2016</a:t>
            </a:fld>
            <a:endParaRPr lang="en-US"/>
          </a:p>
        </p:txBody>
      </p:sp>
      <p:sp>
        <p:nvSpPr>
          <p:cNvPr id="5" name="Footer Placeholder 4"/>
          <p:cNvSpPr>
            <a:spLocks noGrp="1"/>
          </p:cNvSpPr>
          <p:nvPr>
            <p:ph type="ftr" sz="quarter" idx="3"/>
          </p:nvPr>
        </p:nvSpPr>
        <p:spPr>
          <a:xfrm>
            <a:off x="3028950" y="10170161"/>
            <a:ext cx="3086100" cy="584200"/>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10170161"/>
            <a:ext cx="2057400" cy="584200"/>
          </a:xfrm>
          <a:prstGeom prst="rect">
            <a:avLst/>
          </a:prstGeom>
        </p:spPr>
        <p:txBody>
          <a:bodyPr vert="horz" lIns="91440" tIns="45720" rIns="91440" bIns="45720" rtlCol="0" anchor="ctr"/>
          <a:lstStyle>
            <a:lvl1pPr algn="r">
              <a:defRPr sz="900">
                <a:solidFill>
                  <a:schemeClr val="tx1">
                    <a:tint val="75000"/>
                  </a:schemeClr>
                </a:solidFill>
              </a:defRPr>
            </a:lvl1pPr>
          </a:lstStyle>
          <a:p>
            <a:fld id="{38E472DC-B387-4E3D-84E7-B5740385AFB4}" type="slidenum">
              <a:rPr lang="en-US" smtClean="0"/>
              <a:t>‹#›</a:t>
            </a:fld>
            <a:endParaRPr lang="en-US"/>
          </a:p>
        </p:txBody>
      </p:sp>
    </p:spTree>
    <p:extLst>
      <p:ext uri="{BB962C8B-B14F-4D97-AF65-F5344CB8AC3E}">
        <p14:creationId xmlns:p14="http://schemas.microsoft.com/office/powerpoint/2010/main" val="292792153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hyperlink" Target="https://www.amazon.com/dp/B00FGD9AQ6" TargetMode="External"/><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49" y="0"/>
            <a:ext cx="9149449" cy="10972800"/>
          </a:xfrm>
          <a:prstGeom prst="rect">
            <a:avLst/>
          </a:prstGeom>
        </p:spPr>
      </p:pic>
      <p:sp>
        <p:nvSpPr>
          <p:cNvPr id="4" name="TextBox 3"/>
          <p:cNvSpPr txBox="1"/>
          <p:nvPr/>
        </p:nvSpPr>
        <p:spPr>
          <a:xfrm>
            <a:off x="341086" y="7431315"/>
            <a:ext cx="8461829" cy="2431435"/>
          </a:xfrm>
          <a:prstGeom prst="rect">
            <a:avLst/>
          </a:prstGeom>
          <a:noFill/>
        </p:spPr>
        <p:txBody>
          <a:bodyPr wrap="square" rtlCol="0">
            <a:spAutoFit/>
          </a:bodyPr>
          <a:lstStyle/>
          <a:p>
            <a:pPr algn="ctr"/>
            <a:r>
              <a:rPr lang="en-US" sz="7200" b="1" dirty="0">
                <a:solidFill>
                  <a:schemeClr val="bg1"/>
                </a:solidFill>
                <a:latin typeface="Franklin Gothic Medium" panose="020B0603020102020204" pitchFamily="34" charset="0"/>
              </a:rPr>
              <a:t>Majesty of the Stars</a:t>
            </a:r>
          </a:p>
          <a:p>
            <a:pPr algn="ctr"/>
            <a:endParaRPr lang="en-US" sz="4000" b="1" dirty="0">
              <a:solidFill>
                <a:schemeClr val="bg1"/>
              </a:solidFill>
              <a:latin typeface="Franklin Gothic Medium" panose="020B0603020102020204" pitchFamily="34" charset="0"/>
            </a:endParaRPr>
          </a:p>
          <a:p>
            <a:pPr algn="ctr"/>
            <a:r>
              <a:rPr lang="en-US" sz="4000" b="1" dirty="0">
                <a:solidFill>
                  <a:schemeClr val="bg1"/>
                </a:solidFill>
                <a:latin typeface="Franklin Gothic Medium" panose="020B0603020102020204" pitchFamily="34" charset="0"/>
              </a:rPr>
              <a:t>Overview Press Kit</a:t>
            </a:r>
          </a:p>
        </p:txBody>
      </p:sp>
      <p:sp>
        <p:nvSpPr>
          <p:cNvPr id="3" name="Right Triangle 2"/>
          <p:cNvSpPr/>
          <p:nvPr/>
        </p:nvSpPr>
        <p:spPr>
          <a:xfrm rot="5400000">
            <a:off x="-89808" y="89806"/>
            <a:ext cx="3037114" cy="2857501"/>
          </a:xfrm>
          <a:prstGeom prst="rtTriangl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0" y="32653"/>
            <a:ext cx="1540328" cy="1846659"/>
          </a:xfrm>
          <a:prstGeom prst="rect">
            <a:avLst/>
          </a:prstGeom>
          <a:noFill/>
        </p:spPr>
        <p:txBody>
          <a:bodyPr wrap="square" rtlCol="0">
            <a:spAutoFit/>
          </a:bodyPr>
          <a:lstStyle/>
          <a:p>
            <a:r>
              <a:rPr lang="en-US" sz="2400" b="1" dirty="0">
                <a:solidFill>
                  <a:schemeClr val="bg1"/>
                </a:solidFill>
                <a:latin typeface="MV Boli" panose="02000500030200090000" pitchFamily="2" charset="0"/>
                <a:cs typeface="MV Boli" panose="02000500030200090000" pitchFamily="2" charset="0"/>
              </a:rPr>
              <a:t>N</a:t>
            </a:r>
            <a:r>
              <a:rPr lang="en-US" sz="1800" b="1" dirty="0">
                <a:solidFill>
                  <a:schemeClr val="bg1"/>
                </a:solidFill>
                <a:latin typeface="MV Boli" panose="02000500030200090000" pitchFamily="2" charset="0"/>
                <a:cs typeface="MV Boli" panose="02000500030200090000" pitchFamily="2" charset="0"/>
              </a:rPr>
              <a:t>orthern </a:t>
            </a:r>
            <a:r>
              <a:rPr lang="en-US" sz="2400" b="1" dirty="0">
                <a:solidFill>
                  <a:schemeClr val="bg1"/>
                </a:solidFill>
                <a:latin typeface="MV Boli" panose="02000500030200090000" pitchFamily="2" charset="0"/>
                <a:cs typeface="MV Boli" panose="02000500030200090000" pitchFamily="2" charset="0"/>
              </a:rPr>
              <a:t>T</a:t>
            </a:r>
            <a:r>
              <a:rPr lang="en-US" sz="1800" b="1" dirty="0">
                <a:solidFill>
                  <a:schemeClr val="bg1"/>
                </a:solidFill>
                <a:latin typeface="MV Boli" panose="02000500030200090000" pitchFamily="2" charset="0"/>
                <a:cs typeface="MV Boli" panose="02000500030200090000" pitchFamily="2" charset="0"/>
              </a:rPr>
              <a:t>ransport </a:t>
            </a:r>
            <a:r>
              <a:rPr lang="en-US" sz="2400" b="1" dirty="0">
                <a:solidFill>
                  <a:schemeClr val="bg1"/>
                </a:solidFill>
                <a:latin typeface="MV Boli" panose="02000500030200090000" pitchFamily="2" charset="0"/>
                <a:cs typeface="MV Boli" panose="02000500030200090000" pitchFamily="2" charset="0"/>
              </a:rPr>
              <a:t>I</a:t>
            </a:r>
            <a:r>
              <a:rPr lang="en-US" sz="1800" b="1" dirty="0">
                <a:solidFill>
                  <a:schemeClr val="bg1"/>
                </a:solidFill>
                <a:latin typeface="MV Boli" panose="02000500030200090000" pitchFamily="2" charset="0"/>
                <a:cs typeface="MV Boli" panose="02000500030200090000" pitchFamily="2" charset="0"/>
              </a:rPr>
              <a:t>ntergalactic </a:t>
            </a:r>
            <a:r>
              <a:rPr lang="en-US" sz="2400" b="1" dirty="0">
                <a:solidFill>
                  <a:schemeClr val="bg1"/>
                </a:solidFill>
                <a:latin typeface="MV Boli" panose="02000500030200090000" pitchFamily="2" charset="0"/>
                <a:cs typeface="MV Boli" panose="02000500030200090000" pitchFamily="2" charset="0"/>
              </a:rPr>
              <a:t>C</a:t>
            </a:r>
            <a:r>
              <a:rPr lang="en-US" sz="1800" b="1" dirty="0">
                <a:solidFill>
                  <a:schemeClr val="bg1"/>
                </a:solidFill>
                <a:latin typeface="MV Boli" panose="02000500030200090000" pitchFamily="2" charset="0"/>
                <a:cs typeface="MV Boli" panose="02000500030200090000" pitchFamily="2" charset="0"/>
              </a:rPr>
              <a:t>orporation</a:t>
            </a:r>
          </a:p>
          <a:p>
            <a:endParaRPr lang="en-US" sz="1800" b="1" dirty="0">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2254324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08858" y="0"/>
            <a:ext cx="9252857" cy="10972800"/>
          </a:xfrm>
          <a:prstGeom prst="rect">
            <a:avLst/>
          </a:prstGeom>
          <a:noFill/>
        </p:spPr>
      </p:pic>
      <p:sp>
        <p:nvSpPr>
          <p:cNvPr id="2" name="TextBox 1"/>
          <p:cNvSpPr txBox="1"/>
          <p:nvPr/>
        </p:nvSpPr>
        <p:spPr>
          <a:xfrm>
            <a:off x="-5444" y="1647170"/>
            <a:ext cx="9035144" cy="8710077"/>
          </a:xfrm>
          <a:prstGeom prst="rect">
            <a:avLst/>
          </a:prstGeom>
          <a:noFill/>
        </p:spPr>
        <p:txBody>
          <a:bodyPr wrap="square" rtlCol="0">
            <a:spAutoFit/>
          </a:bodyPr>
          <a:lstStyle/>
          <a:p>
            <a:pPr algn="just"/>
            <a:r>
              <a:rPr lang="en-US" sz="2000" dirty="0">
                <a:solidFill>
                  <a:schemeClr val="bg1"/>
                </a:solidFill>
                <a:latin typeface="Cambria" panose="02040503050406030204" pitchFamily="18" charset="0"/>
              </a:rPr>
              <a:t>Majesty of the Stars is the flagship of the Northern Transport Intergalactic Corporation.  The construction of this engineering masterpiece is the result of decades of technological advancement.  This </a:t>
            </a:r>
            <a:r>
              <a:rPr lang="en-US" sz="2000" dirty="0" smtClean="0">
                <a:solidFill>
                  <a:schemeClr val="bg1"/>
                </a:solidFill>
                <a:latin typeface="Cambria" panose="02040503050406030204" pitchFamily="18" charset="0"/>
              </a:rPr>
              <a:t>luxurious yet functional spacecraft </a:t>
            </a:r>
            <a:r>
              <a:rPr lang="en-US" sz="2000" dirty="0">
                <a:solidFill>
                  <a:schemeClr val="bg1"/>
                </a:solidFill>
                <a:latin typeface="Cambria" panose="02040503050406030204" pitchFamily="18" charset="0"/>
              </a:rPr>
              <a:t>offers a multitude of amenities and opportunities for family vacationers, business interests and research scientists</a:t>
            </a:r>
            <a:r>
              <a:rPr lang="en-US" sz="2000" dirty="0" smtClean="0">
                <a:solidFill>
                  <a:schemeClr val="bg1"/>
                </a:solidFill>
                <a:latin typeface="Cambria" panose="02040503050406030204" pitchFamily="18" charset="0"/>
              </a:rPr>
              <a:t>.</a:t>
            </a:r>
          </a:p>
          <a:p>
            <a:pPr algn="just"/>
            <a:endParaRPr lang="en-US" sz="2000" dirty="0">
              <a:solidFill>
                <a:schemeClr val="bg1"/>
              </a:solidFill>
              <a:latin typeface="Cambria" panose="02040503050406030204" pitchFamily="18" charset="0"/>
            </a:endParaRPr>
          </a:p>
          <a:p>
            <a:pPr algn="just"/>
            <a:r>
              <a:rPr lang="en-US" sz="2000" dirty="0">
                <a:solidFill>
                  <a:schemeClr val="bg1"/>
                </a:solidFill>
                <a:latin typeface="Cambria" panose="02040503050406030204" pitchFamily="18" charset="0"/>
              </a:rPr>
              <a:t>The Majesty of the Stars is more of a moving city </a:t>
            </a:r>
            <a:r>
              <a:rPr lang="en-US" sz="2000" dirty="0" smtClean="0">
                <a:solidFill>
                  <a:schemeClr val="bg1"/>
                </a:solidFill>
                <a:latin typeface="Cambria" panose="02040503050406030204" pitchFamily="18" charset="0"/>
              </a:rPr>
              <a:t>rather than </a:t>
            </a:r>
            <a:r>
              <a:rPr lang="en-US" sz="2000" dirty="0">
                <a:solidFill>
                  <a:schemeClr val="bg1"/>
                </a:solidFill>
                <a:latin typeface="Cambria" panose="02040503050406030204" pitchFamily="18" charset="0"/>
              </a:rPr>
              <a:t>a method of transportation.  50,000 people at any one time can travel aboard this phenomenon in complete comfort.  </a:t>
            </a:r>
            <a:r>
              <a:rPr lang="en-US" sz="2000" dirty="0" smtClean="0">
                <a:solidFill>
                  <a:schemeClr val="bg1"/>
                </a:solidFill>
                <a:latin typeface="Cambria" panose="02040503050406030204" pitchFamily="18" charset="0"/>
              </a:rPr>
              <a:t>The state </a:t>
            </a:r>
            <a:r>
              <a:rPr lang="en-US" sz="2000" dirty="0">
                <a:solidFill>
                  <a:schemeClr val="bg1"/>
                </a:solidFill>
                <a:latin typeface="Cambria" panose="02040503050406030204" pitchFamily="18" charset="0"/>
              </a:rPr>
              <a:t>rooms, from the studio suites to the penthouse apartments are professionally appointed and provide all the luxuries of a well-appointed home in a contemporary city.</a:t>
            </a:r>
          </a:p>
          <a:p>
            <a:pPr algn="just"/>
            <a:r>
              <a:rPr lang="en-US" sz="2000" dirty="0">
                <a:solidFill>
                  <a:schemeClr val="bg1"/>
                </a:solidFill>
                <a:latin typeface="Cambria" panose="02040503050406030204" pitchFamily="18" charset="0"/>
              </a:rPr>
              <a:t>Among other features available to all guests are the following</a:t>
            </a:r>
            <a:r>
              <a:rPr lang="en-US" sz="2000" dirty="0" smtClean="0">
                <a:solidFill>
                  <a:schemeClr val="bg1"/>
                </a:solidFill>
                <a:latin typeface="Cambria" panose="02040503050406030204" pitchFamily="18" charset="0"/>
              </a:rPr>
              <a:t>:</a:t>
            </a:r>
          </a:p>
          <a:p>
            <a:pPr algn="just"/>
            <a:endParaRPr lang="en-US" sz="2000" dirty="0">
              <a:solidFill>
                <a:schemeClr val="bg1"/>
              </a:solidFill>
              <a:latin typeface="Cambria" panose="02040503050406030204" pitchFamily="18" charset="0"/>
            </a:endParaRPr>
          </a:p>
          <a:p>
            <a:pPr lvl="1" algn="just"/>
            <a:r>
              <a:rPr lang="en-US" sz="2000" dirty="0">
                <a:solidFill>
                  <a:schemeClr val="bg1"/>
                </a:solidFill>
                <a:latin typeface="Cambria" panose="02040503050406030204" pitchFamily="18" charset="0"/>
              </a:rPr>
              <a:t>5 movie theaters</a:t>
            </a:r>
          </a:p>
          <a:p>
            <a:pPr lvl="1" algn="just"/>
            <a:r>
              <a:rPr lang="en-US" sz="2000" dirty="0">
                <a:solidFill>
                  <a:schemeClr val="bg1"/>
                </a:solidFill>
                <a:latin typeface="Cambria" panose="02040503050406030204" pitchFamily="18" charset="0"/>
              </a:rPr>
              <a:t>3 concert venues with up to 20,000 seats</a:t>
            </a:r>
          </a:p>
          <a:p>
            <a:pPr lvl="1" algn="just"/>
            <a:r>
              <a:rPr lang="en-US" sz="2000" dirty="0">
                <a:solidFill>
                  <a:schemeClr val="bg1"/>
                </a:solidFill>
                <a:latin typeface="Cambria" panose="02040503050406030204" pitchFamily="18" charset="0"/>
              </a:rPr>
              <a:t>27 establishments from quaint bistros and nightclubs to renowned gourmet restaurants</a:t>
            </a:r>
          </a:p>
          <a:p>
            <a:pPr lvl="1" algn="just"/>
            <a:r>
              <a:rPr lang="en-US" sz="2000" dirty="0">
                <a:solidFill>
                  <a:schemeClr val="bg1"/>
                </a:solidFill>
                <a:latin typeface="Cambria" panose="02040503050406030204" pitchFamily="18" charset="0"/>
              </a:rPr>
              <a:t>A </a:t>
            </a:r>
            <a:r>
              <a:rPr lang="en-US" sz="2000" dirty="0" smtClean="0">
                <a:solidFill>
                  <a:schemeClr val="bg1"/>
                </a:solidFill>
                <a:latin typeface="Cambria" panose="02040503050406030204" pitchFamily="18" charset="0"/>
              </a:rPr>
              <a:t>150 </a:t>
            </a:r>
            <a:r>
              <a:rPr lang="en-US" sz="2000" dirty="0">
                <a:solidFill>
                  <a:schemeClr val="bg1"/>
                </a:solidFill>
                <a:latin typeface="Cambria" panose="02040503050406030204" pitchFamily="18" charset="0"/>
              </a:rPr>
              <a:t>acre lake that accommodates skiing and sailing</a:t>
            </a:r>
          </a:p>
          <a:p>
            <a:pPr lvl="1" algn="just"/>
            <a:r>
              <a:rPr lang="en-US" sz="2000" dirty="0">
                <a:solidFill>
                  <a:schemeClr val="bg1"/>
                </a:solidFill>
                <a:latin typeface="Cambria" panose="02040503050406030204" pitchFamily="18" charset="0"/>
              </a:rPr>
              <a:t>A theme park </a:t>
            </a:r>
            <a:r>
              <a:rPr lang="en-US" sz="2000" dirty="0" smtClean="0">
                <a:solidFill>
                  <a:schemeClr val="bg1"/>
                </a:solidFill>
                <a:latin typeface="Cambria" panose="02040503050406030204" pitchFamily="18" charset="0"/>
              </a:rPr>
              <a:t>with near </a:t>
            </a:r>
            <a:r>
              <a:rPr lang="en-US" sz="2000" dirty="0">
                <a:solidFill>
                  <a:schemeClr val="bg1"/>
                </a:solidFill>
                <a:latin typeface="Cambria" panose="02040503050406030204" pitchFamily="18" charset="0"/>
              </a:rPr>
              <a:t>zero gravity sky diving and 7 rollercoasters</a:t>
            </a:r>
          </a:p>
          <a:p>
            <a:pPr lvl="1" algn="just"/>
            <a:r>
              <a:rPr lang="en-US" sz="2000" dirty="0">
                <a:solidFill>
                  <a:schemeClr val="bg1"/>
                </a:solidFill>
                <a:latin typeface="Cambria" panose="02040503050406030204" pitchFamily="18" charset="0"/>
              </a:rPr>
              <a:t>Business space for individuals and complete companies</a:t>
            </a:r>
          </a:p>
          <a:p>
            <a:pPr lvl="1" algn="just"/>
            <a:r>
              <a:rPr lang="en-US" sz="2000" dirty="0">
                <a:solidFill>
                  <a:schemeClr val="bg1"/>
                </a:solidFill>
                <a:latin typeface="Cambria" panose="02040503050406030204" pitchFamily="18" charset="0"/>
              </a:rPr>
              <a:t>Communication accessibility to Earth and all </a:t>
            </a:r>
            <a:r>
              <a:rPr lang="en-US" sz="2000" dirty="0" smtClean="0">
                <a:solidFill>
                  <a:schemeClr val="bg1"/>
                </a:solidFill>
                <a:latin typeface="Cambria" panose="02040503050406030204" pitchFamily="18" charset="0"/>
              </a:rPr>
              <a:t>outposts</a:t>
            </a:r>
          </a:p>
          <a:p>
            <a:pPr algn="just"/>
            <a:endParaRPr lang="en-US" sz="2000" dirty="0">
              <a:solidFill>
                <a:schemeClr val="bg1"/>
              </a:solidFill>
              <a:latin typeface="Cambria" panose="02040503050406030204" pitchFamily="18" charset="0"/>
            </a:endParaRPr>
          </a:p>
          <a:p>
            <a:pPr algn="ctr"/>
            <a:r>
              <a:rPr lang="en-US" sz="1800" dirty="0" smtClean="0">
                <a:solidFill>
                  <a:schemeClr val="bg1"/>
                </a:solidFill>
                <a:latin typeface="Cambria" panose="02040503050406030204" pitchFamily="18" charset="0"/>
              </a:rPr>
              <a:t>“The </a:t>
            </a:r>
            <a:r>
              <a:rPr lang="en-US" sz="1800" dirty="0">
                <a:solidFill>
                  <a:schemeClr val="bg1"/>
                </a:solidFill>
                <a:latin typeface="Cambria" panose="02040503050406030204" pitchFamily="18" charset="0"/>
              </a:rPr>
              <a:t>Majesty of the Stars was </a:t>
            </a:r>
            <a:r>
              <a:rPr lang="en-US" sz="1800" dirty="0" smtClean="0">
                <a:solidFill>
                  <a:schemeClr val="bg1"/>
                </a:solidFill>
                <a:latin typeface="Cambria" panose="02040503050406030204" pitchFamily="18" charset="0"/>
              </a:rPr>
              <a:t>a dream </a:t>
            </a:r>
            <a:r>
              <a:rPr lang="en-US" sz="1800" dirty="0">
                <a:solidFill>
                  <a:schemeClr val="bg1"/>
                </a:solidFill>
                <a:latin typeface="Cambria" panose="02040503050406030204" pitchFamily="18" charset="0"/>
              </a:rPr>
              <a:t>assignment after a long 40 year career.  This </a:t>
            </a:r>
            <a:r>
              <a:rPr lang="en-US" sz="1800" dirty="0" smtClean="0">
                <a:solidFill>
                  <a:schemeClr val="bg1"/>
                </a:solidFill>
                <a:latin typeface="Cambria" panose="02040503050406030204" pitchFamily="18" charset="0"/>
              </a:rPr>
              <a:t>is truly </a:t>
            </a:r>
            <a:r>
              <a:rPr lang="en-US" sz="1800" dirty="0">
                <a:solidFill>
                  <a:schemeClr val="bg1"/>
                </a:solidFill>
                <a:latin typeface="Cambria" panose="02040503050406030204" pitchFamily="18" charset="0"/>
              </a:rPr>
              <a:t>a pinnacle of human accomplishment.  When I was asked to pilot this great vessel, I did not hesitate to accept the honor.  </a:t>
            </a:r>
            <a:r>
              <a:rPr lang="en-US" sz="1800" dirty="0" smtClean="0">
                <a:solidFill>
                  <a:schemeClr val="bg1"/>
                </a:solidFill>
                <a:latin typeface="Cambria" panose="02040503050406030204" pitchFamily="18" charset="0"/>
              </a:rPr>
              <a:t>Those </a:t>
            </a:r>
            <a:r>
              <a:rPr lang="en-US" sz="1800" dirty="0">
                <a:solidFill>
                  <a:schemeClr val="bg1"/>
                </a:solidFill>
                <a:latin typeface="Cambria" panose="02040503050406030204" pitchFamily="18" charset="0"/>
              </a:rPr>
              <a:t>who travel with us are welcomed and treated with the utmost attention to all details.  Experience this opportunity and live the dream with me.  Please accept my welcome aboard</a:t>
            </a:r>
            <a:r>
              <a:rPr lang="en-US" sz="1800" dirty="0" smtClean="0">
                <a:solidFill>
                  <a:schemeClr val="bg1"/>
                </a:solidFill>
                <a:latin typeface="Cambria" panose="02040503050406030204" pitchFamily="18" charset="0"/>
              </a:rPr>
              <a:t>.”</a:t>
            </a:r>
            <a:endParaRPr lang="en-US" sz="1800" dirty="0">
              <a:solidFill>
                <a:schemeClr val="bg1"/>
              </a:solidFill>
              <a:latin typeface="Cambria" panose="02040503050406030204" pitchFamily="18" charset="0"/>
            </a:endParaRPr>
          </a:p>
          <a:p>
            <a:pPr algn="ctr"/>
            <a:r>
              <a:rPr lang="en-US" sz="1800" dirty="0">
                <a:solidFill>
                  <a:schemeClr val="bg1"/>
                </a:solidFill>
                <a:latin typeface="Cambria" panose="02040503050406030204" pitchFamily="18" charset="0"/>
              </a:rPr>
              <a:t>Captain </a:t>
            </a:r>
            <a:r>
              <a:rPr lang="en-US" sz="1800" dirty="0" err="1">
                <a:solidFill>
                  <a:schemeClr val="bg1"/>
                </a:solidFill>
                <a:latin typeface="Cambria" panose="02040503050406030204" pitchFamily="18" charset="0"/>
              </a:rPr>
              <a:t>Stin</a:t>
            </a:r>
            <a:r>
              <a:rPr lang="en-US" sz="1800" dirty="0">
                <a:solidFill>
                  <a:schemeClr val="bg1"/>
                </a:solidFill>
                <a:latin typeface="Cambria" panose="02040503050406030204" pitchFamily="18" charset="0"/>
              </a:rPr>
              <a:t> </a:t>
            </a:r>
            <a:r>
              <a:rPr lang="en-US" sz="1800" dirty="0" err="1">
                <a:solidFill>
                  <a:schemeClr val="bg1"/>
                </a:solidFill>
                <a:latin typeface="Cambria" panose="02040503050406030204" pitchFamily="18" charset="0"/>
              </a:rPr>
              <a:t>Brogrick</a:t>
            </a:r>
            <a:endParaRPr lang="en-US" sz="1800" dirty="0">
              <a:solidFill>
                <a:schemeClr val="bg1"/>
              </a:solidFill>
              <a:latin typeface="Cambria" panose="02040503050406030204" pitchFamily="18" charset="0"/>
            </a:endParaRPr>
          </a:p>
        </p:txBody>
      </p:sp>
    </p:spTree>
    <p:extLst>
      <p:ext uri="{BB962C8B-B14F-4D97-AF65-F5344CB8AC3E}">
        <p14:creationId xmlns:p14="http://schemas.microsoft.com/office/powerpoint/2010/main" val="42111686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duotone>
              <a:prstClr val="black"/>
              <a:schemeClr val="accent5">
                <a:tint val="45000"/>
                <a:satMod val="400000"/>
              </a:schemeClr>
            </a:duotone>
          </a:blip>
          <a:stretch>
            <a:fillRect/>
          </a:stretch>
        </p:blipFill>
        <p:spPr>
          <a:xfrm>
            <a:off x="0" y="-8712"/>
            <a:ext cx="9166948" cy="10981512"/>
          </a:xfrm>
          <a:prstGeom prst="rect">
            <a:avLst/>
          </a:prstGeom>
        </p:spPr>
      </p:pic>
      <p:sp>
        <p:nvSpPr>
          <p:cNvPr id="2" name="TextBox 1"/>
          <p:cNvSpPr txBox="1"/>
          <p:nvPr/>
        </p:nvSpPr>
        <p:spPr>
          <a:xfrm>
            <a:off x="0" y="0"/>
            <a:ext cx="8229600" cy="1966692"/>
          </a:xfrm>
          <a:prstGeom prst="rect">
            <a:avLst/>
          </a:prstGeom>
          <a:noFill/>
        </p:spPr>
        <p:txBody>
          <a:bodyPr wrap="square" rtlCol="0">
            <a:spAutoFit/>
          </a:bodyPr>
          <a:lstStyle/>
          <a:p>
            <a:r>
              <a:rPr lang="en-US" sz="2030" dirty="0">
                <a:solidFill>
                  <a:schemeClr val="bg1"/>
                </a:solidFill>
                <a:latin typeface="Arial" panose="020B0604020202020204" pitchFamily="34" charset="0"/>
                <a:cs typeface="Arial" panose="020B0604020202020204" pitchFamily="34" charset="0"/>
              </a:rPr>
              <a:t>The Majesty of the Stars provides a full experience for anyone looking to escape the pressures of daily life or to live a grand exploration.  The various vacation packages offer a variety of choices, depending on length of stay and desired activities.  Whatever your recreational desire, the array of </a:t>
            </a:r>
            <a:r>
              <a:rPr lang="en-US" sz="2030" dirty="0" smtClean="0">
                <a:solidFill>
                  <a:schemeClr val="bg1"/>
                </a:solidFill>
                <a:latin typeface="Arial" panose="020B0604020202020204" pitchFamily="34" charset="0"/>
                <a:cs typeface="Arial" panose="020B0604020202020204" pitchFamily="34" charset="0"/>
              </a:rPr>
              <a:t>activities </a:t>
            </a:r>
            <a:r>
              <a:rPr lang="en-US" sz="2030" dirty="0">
                <a:solidFill>
                  <a:schemeClr val="bg1"/>
                </a:solidFill>
                <a:latin typeface="Arial" panose="020B0604020202020204" pitchFamily="34" charset="0"/>
                <a:cs typeface="Arial" panose="020B0604020202020204" pitchFamily="34" charset="0"/>
              </a:rPr>
              <a:t>is nearly endless.</a:t>
            </a:r>
          </a:p>
          <a:p>
            <a:endParaRPr lang="en-US" sz="2030" dirty="0">
              <a:solidFill>
                <a:schemeClr val="bg1"/>
              </a:solidFill>
              <a:latin typeface="Arial" panose="020B0604020202020204" pitchFamily="34" charset="0"/>
              <a:cs typeface="Arial" panose="020B0604020202020204" pitchFamily="34" charset="0"/>
            </a:endParaRPr>
          </a:p>
        </p:txBody>
      </p:sp>
      <p:sp>
        <p:nvSpPr>
          <p:cNvPr id="4" name="TextBox 3"/>
          <p:cNvSpPr txBox="1"/>
          <p:nvPr/>
        </p:nvSpPr>
        <p:spPr>
          <a:xfrm>
            <a:off x="5306786" y="2302141"/>
            <a:ext cx="3667734" cy="1342419"/>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Try Parasailing across Lake Majestic, followed by a night time sail under the biggest sky you will ever see.</a:t>
            </a:r>
          </a:p>
        </p:txBody>
      </p:sp>
      <p:sp>
        <p:nvSpPr>
          <p:cNvPr id="5" name="TextBox 4"/>
          <p:cNvSpPr txBox="1"/>
          <p:nvPr/>
        </p:nvSpPr>
        <p:spPr>
          <a:xfrm>
            <a:off x="190500" y="7506313"/>
            <a:ext cx="4552950" cy="2905026"/>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The amusement park beckons with 45 different rides.  Many </a:t>
            </a:r>
            <a:r>
              <a:rPr lang="en-US" dirty="0" smtClean="0">
                <a:solidFill>
                  <a:schemeClr val="bg1"/>
                </a:solidFill>
                <a:latin typeface="Arial" panose="020B0604020202020204" pitchFamily="34" charset="0"/>
                <a:cs typeface="Arial" panose="020B0604020202020204" pitchFamily="34" charset="0"/>
              </a:rPr>
              <a:t>were </a:t>
            </a:r>
            <a:r>
              <a:rPr lang="en-US" dirty="0">
                <a:solidFill>
                  <a:schemeClr val="bg1"/>
                </a:solidFill>
                <a:latin typeface="Arial" panose="020B0604020202020204" pitchFamily="34" charset="0"/>
                <a:cs typeface="Arial" panose="020B0604020202020204" pitchFamily="34" charset="0"/>
              </a:rPr>
              <a:t>designed especially for the Majesty of the Stars to take advantage of the </a:t>
            </a:r>
            <a:r>
              <a:rPr lang="en-US" dirty="0" smtClean="0">
                <a:solidFill>
                  <a:schemeClr val="bg1"/>
                </a:solidFill>
                <a:latin typeface="Arial" panose="020B0604020202020204" pitchFamily="34" charset="0"/>
                <a:cs typeface="Arial" panose="020B0604020202020204" pitchFamily="34" charset="0"/>
              </a:rPr>
              <a:t>micro-gravity environment.  </a:t>
            </a:r>
            <a:r>
              <a:rPr lang="en-US" dirty="0">
                <a:solidFill>
                  <a:schemeClr val="bg1"/>
                </a:solidFill>
                <a:latin typeface="Arial" panose="020B0604020202020204" pitchFamily="34" charset="0"/>
                <a:cs typeface="Arial" panose="020B0604020202020204" pitchFamily="34" charset="0"/>
              </a:rPr>
              <a:t>Especially unique is the famous zero-gravity water park featuring a 200 foot five minute free fall into the lake.</a:t>
            </a:r>
          </a:p>
          <a:p>
            <a:endParaRPr lang="en-US" dirty="0">
              <a:solidFill>
                <a:schemeClr val="bg1"/>
              </a:solidFill>
              <a:latin typeface="Arial" panose="020B0604020202020204" pitchFamily="34" charset="0"/>
              <a:cs typeface="Arial" panose="020B0604020202020204" pitchFamily="34" charset="0"/>
            </a:endParaRPr>
          </a:p>
        </p:txBody>
      </p:sp>
      <p:pic>
        <p:nvPicPr>
          <p:cNvPr id="1026" name="Picture 2" descr="http://www.sharmersexcursions.com/wp-content/uploads/layerslider/Home-Slider-1-copy-copy/Parasailing-Excursion-Sharm-El-Sheikh1-optimized1280.jpg"/>
          <p:cNvPicPr>
            <a:picLocks noChangeAspect="1" noChangeArrowheads="1"/>
          </p:cNvPicPr>
          <p:nvPr/>
        </p:nvPicPr>
        <p:blipFill rotWithShape="1">
          <a:blip r:embed="rId3">
            <a:extLst>
              <a:ext uri="{28A0092B-C50C-407E-A947-70E740481C1C}">
                <a14:useLocalDpi xmlns:a14="http://schemas.microsoft.com/office/drawing/2010/main" val="0"/>
              </a:ext>
            </a:extLst>
          </a:blip>
          <a:srcRect l="18282" r="15625"/>
          <a:stretch/>
        </p:blipFill>
        <p:spPr bwMode="auto">
          <a:xfrm>
            <a:off x="-70972" y="2350841"/>
            <a:ext cx="5785972" cy="4192436"/>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pic>
        <p:nvPicPr>
          <p:cNvPr id="1028" name="Picture 4" descr="https://s-media-cache-ak0.pinimg.com/236x/c4/a8/e0/c4a8e0ddbd2f4b4731671ce4ed7f729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63619" y="6543277"/>
            <a:ext cx="4123181" cy="4209373"/>
          </a:xfrm>
          <a:prstGeom prst="rect">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9" name="Rectangle 8"/>
          <p:cNvSpPr/>
          <p:nvPr/>
        </p:nvSpPr>
        <p:spPr>
          <a:xfrm>
            <a:off x="0" y="1730829"/>
            <a:ext cx="9144000" cy="235863"/>
          </a:xfrm>
          <a:prstGeom prst="rect">
            <a:avLst/>
          </a:prstGeom>
          <a:solidFill>
            <a:srgbClr val="4D7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0" y="6356114"/>
            <a:ext cx="9144000" cy="235863"/>
          </a:xfrm>
          <a:prstGeom prst="rect">
            <a:avLst/>
          </a:prstGeom>
          <a:solidFill>
            <a:srgbClr val="4D7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9009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2">
            <a:duotone>
              <a:prstClr val="black"/>
              <a:schemeClr val="accent5">
                <a:tint val="45000"/>
                <a:satMod val="400000"/>
              </a:schemeClr>
            </a:duotone>
          </a:blip>
          <a:stretch>
            <a:fillRect/>
          </a:stretch>
        </p:blipFill>
        <p:spPr>
          <a:xfrm>
            <a:off x="0" y="-8712"/>
            <a:ext cx="9166948" cy="10981512"/>
          </a:xfrm>
          <a:prstGeom prst="rect">
            <a:avLst/>
          </a:prstGeom>
        </p:spPr>
      </p:pic>
      <p:sp>
        <p:nvSpPr>
          <p:cNvPr id="2" name="TextBox 1"/>
          <p:cNvSpPr txBox="1"/>
          <p:nvPr/>
        </p:nvSpPr>
        <p:spPr>
          <a:xfrm>
            <a:off x="0" y="0"/>
            <a:ext cx="8229600" cy="1654940"/>
          </a:xfrm>
          <a:prstGeom prst="rect">
            <a:avLst/>
          </a:prstGeom>
          <a:noFill/>
        </p:spPr>
        <p:txBody>
          <a:bodyPr wrap="square" rtlCol="0">
            <a:spAutoFit/>
          </a:bodyPr>
          <a:lstStyle/>
          <a:p>
            <a:r>
              <a:rPr lang="en-US" dirty="0" smtClean="0">
                <a:solidFill>
                  <a:schemeClr val="bg1"/>
                </a:solidFill>
                <a:latin typeface="Arial" panose="020B0604020202020204" pitchFamily="34" charset="0"/>
                <a:cs typeface="Arial" panose="020B0604020202020204" pitchFamily="34" charset="0"/>
              </a:rPr>
              <a:t>Participate </a:t>
            </a:r>
            <a:r>
              <a:rPr lang="en-US" dirty="0">
                <a:solidFill>
                  <a:schemeClr val="bg1"/>
                </a:solidFill>
                <a:latin typeface="Arial" panose="020B0604020202020204" pitchFamily="34" charset="0"/>
                <a:cs typeface="Arial" panose="020B0604020202020204" pitchFamily="34" charset="0"/>
              </a:rPr>
              <a:t>in many of the group activities and classes.</a:t>
            </a:r>
          </a:p>
          <a:p>
            <a:r>
              <a:rPr lang="en-US" dirty="0" smtClean="0">
                <a:solidFill>
                  <a:schemeClr val="bg1"/>
                </a:solidFill>
                <a:latin typeface="Arial" panose="020B0604020202020204" pitchFamily="34" charset="0"/>
                <a:cs typeface="Arial" panose="020B0604020202020204" pitchFamily="34" charset="0"/>
              </a:rPr>
              <a:t>Explore </a:t>
            </a:r>
            <a:r>
              <a:rPr lang="en-US" dirty="0">
                <a:solidFill>
                  <a:schemeClr val="bg1"/>
                </a:solidFill>
                <a:latin typeface="Arial" panose="020B0604020202020204" pitchFamily="34" charset="0"/>
                <a:cs typeface="Arial" panose="020B0604020202020204" pitchFamily="34" charset="0"/>
              </a:rPr>
              <a:t>the Majesty of the Stars as described in David George Howard's thriller novel </a:t>
            </a:r>
            <a:r>
              <a:rPr lang="en-US" i="1" dirty="0">
                <a:solidFill>
                  <a:schemeClr val="bg1"/>
                </a:solidFill>
                <a:latin typeface="Arial" panose="020B0604020202020204" pitchFamily="34" charset="0"/>
                <a:cs typeface="Arial" panose="020B0604020202020204" pitchFamily="34" charset="0"/>
                <a:hlinkClick r:id="rId3"/>
              </a:rPr>
              <a:t>Identity</a:t>
            </a:r>
            <a:r>
              <a:rPr lang="en-US" i="1" dirty="0">
                <a:solidFill>
                  <a:schemeClr val="bg1"/>
                </a:solidFill>
                <a:latin typeface="Arial" panose="020B0604020202020204" pitchFamily="34" charset="0"/>
                <a:cs typeface="Arial" panose="020B0604020202020204" pitchFamily="34" charset="0"/>
              </a:rPr>
              <a:t>.</a:t>
            </a:r>
            <a:r>
              <a:rPr lang="en-US" dirty="0">
                <a:solidFill>
                  <a:schemeClr val="bg1"/>
                </a:solidFill>
                <a:latin typeface="Arial" panose="020B0604020202020204" pitchFamily="34" charset="0"/>
                <a:cs typeface="Arial" panose="020B0604020202020204" pitchFamily="34" charset="0"/>
              </a:rPr>
              <a:t>  Take an interactive visual and audio tour around the ship </a:t>
            </a:r>
            <a:r>
              <a:rPr lang="en-US" dirty="0" smtClean="0">
                <a:solidFill>
                  <a:schemeClr val="bg1"/>
                </a:solidFill>
                <a:latin typeface="Arial" panose="020B0604020202020204" pitchFamily="34" charset="0"/>
                <a:cs typeface="Arial" panose="020B0604020202020204" pitchFamily="34" charset="0"/>
              </a:rPr>
              <a:t>to follow the action.</a:t>
            </a:r>
            <a:endParaRPr lang="en-US" dirty="0">
              <a:solidFill>
                <a:schemeClr val="bg1"/>
              </a:solidFill>
              <a:latin typeface="Arial" panose="020B0604020202020204" pitchFamily="34" charset="0"/>
              <a:cs typeface="Arial" panose="020B0604020202020204" pitchFamily="34" charset="0"/>
            </a:endParaRPr>
          </a:p>
          <a:p>
            <a:endParaRPr lang="en-US" dirty="0">
              <a:solidFill>
                <a:schemeClr val="bg1"/>
              </a:solidFill>
              <a:latin typeface="Arial" panose="020B0604020202020204" pitchFamily="34" charset="0"/>
              <a:cs typeface="Arial" panose="020B0604020202020204" pitchFamily="34" charset="0"/>
            </a:endParaRPr>
          </a:p>
        </p:txBody>
      </p:sp>
      <p:sp>
        <p:nvSpPr>
          <p:cNvPr id="4" name="TextBox 3"/>
          <p:cNvSpPr txBox="1"/>
          <p:nvPr/>
        </p:nvSpPr>
        <p:spPr>
          <a:xfrm>
            <a:off x="1616529" y="6168314"/>
            <a:ext cx="7527471" cy="1654940"/>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Dine at one of the many themed restaurants that offer a wide variety of award winning dishes</a:t>
            </a:r>
            <a:r>
              <a:rPr lang="en-US" dirty="0" smtClean="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Enjoy the daily and nightly music and dance shows throughout the entertainment </a:t>
            </a:r>
            <a:r>
              <a:rPr lang="en-US" dirty="0" smtClean="0">
                <a:solidFill>
                  <a:schemeClr val="bg1"/>
                </a:solidFill>
                <a:latin typeface="Arial" panose="020B0604020202020204" pitchFamily="34" charset="0"/>
                <a:cs typeface="Arial" panose="020B0604020202020204" pitchFamily="34" charset="0"/>
              </a:rPr>
              <a:t>complex.</a:t>
            </a:r>
            <a:endParaRPr lang="en-US" dirty="0">
              <a:solidFill>
                <a:schemeClr val="bg1"/>
              </a:solidFill>
              <a:latin typeface="Arial" panose="020B0604020202020204" pitchFamily="34" charset="0"/>
              <a:cs typeface="Arial" panose="020B0604020202020204" pitchFamily="34" charset="0"/>
            </a:endParaRPr>
          </a:p>
          <a:p>
            <a:endParaRPr lang="en-US" dirty="0">
              <a:solidFill>
                <a:schemeClr val="bg1"/>
              </a:solidFill>
              <a:latin typeface="Arial" panose="020B0604020202020204" pitchFamily="34" charset="0"/>
              <a:cs typeface="Arial" panose="020B0604020202020204" pitchFamily="34" charset="0"/>
            </a:endParaRPr>
          </a:p>
        </p:txBody>
      </p:sp>
      <p:pic>
        <p:nvPicPr>
          <p:cNvPr id="2050" name="Picture 2" descr="https://s-media-cache-ak0.pinimg.com/736x/1a/b7/82/1ab782f63cfee6524c984c8fdf68516f.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80" y="996044"/>
            <a:ext cx="8848226" cy="4009050"/>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pic>
        <p:nvPicPr>
          <p:cNvPr id="2052" name="Picture 4" descr="http://worldbridgermedia.com/blog/wp-content/uploads/2007/03/encounter-loung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7131459"/>
            <a:ext cx="8884770" cy="3792569"/>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7" name="Rectangle 6"/>
          <p:cNvSpPr/>
          <p:nvPr/>
        </p:nvSpPr>
        <p:spPr>
          <a:xfrm>
            <a:off x="0" y="5568810"/>
            <a:ext cx="9144000" cy="235863"/>
          </a:xfrm>
          <a:prstGeom prst="rect">
            <a:avLst/>
          </a:prstGeom>
          <a:solidFill>
            <a:srgbClr val="4D7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88261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p:cNvPicPr>
            <a:picLocks noChangeAspect="1"/>
          </p:cNvPicPr>
          <p:nvPr/>
        </p:nvPicPr>
        <p:blipFill>
          <a:blip r:embed="rId2">
            <a:duotone>
              <a:prstClr val="black"/>
              <a:schemeClr val="accent5">
                <a:tint val="45000"/>
                <a:satMod val="400000"/>
              </a:schemeClr>
            </a:duotone>
          </a:blip>
          <a:stretch>
            <a:fillRect/>
          </a:stretch>
        </p:blipFill>
        <p:spPr>
          <a:xfrm>
            <a:off x="0" y="-8712"/>
            <a:ext cx="9166948" cy="10981512"/>
          </a:xfrm>
          <a:prstGeom prst="rect">
            <a:avLst/>
          </a:prstGeom>
        </p:spPr>
      </p:pic>
      <p:sp>
        <p:nvSpPr>
          <p:cNvPr id="2" name="TextBox 1"/>
          <p:cNvSpPr txBox="1"/>
          <p:nvPr/>
        </p:nvSpPr>
        <p:spPr>
          <a:xfrm>
            <a:off x="0" y="0"/>
            <a:ext cx="8229600" cy="1654940"/>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The Majesty of the Stars provides a gateway to adventures unheard of just a few years ago.  The sky is literally not the limit to adventures beyond your imagination.  Frequent shuttles take groups of people to various destinations that will fill your senses with awe-inspiring wonder.</a:t>
            </a:r>
          </a:p>
        </p:txBody>
      </p:sp>
      <p:sp>
        <p:nvSpPr>
          <p:cNvPr id="4" name="TextBox 3"/>
          <p:cNvSpPr txBox="1"/>
          <p:nvPr/>
        </p:nvSpPr>
        <p:spPr>
          <a:xfrm>
            <a:off x="7789" y="2351923"/>
            <a:ext cx="4229275" cy="4155112"/>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Have you ever skied down </a:t>
            </a:r>
            <a:r>
              <a:rPr lang="en-US" dirty="0" smtClean="0">
                <a:solidFill>
                  <a:schemeClr val="bg1"/>
                </a:solidFill>
                <a:latin typeface="Arial" panose="020B0604020202020204" pitchFamily="34" charset="0"/>
                <a:cs typeface="Arial" panose="020B0604020202020204" pitchFamily="34" charset="0"/>
              </a:rPr>
              <a:t>a 20,000 </a:t>
            </a:r>
            <a:r>
              <a:rPr lang="en-US" dirty="0">
                <a:solidFill>
                  <a:schemeClr val="bg1"/>
                </a:solidFill>
                <a:latin typeface="Arial" panose="020B0604020202020204" pitchFamily="34" charset="0"/>
                <a:cs typeface="Arial" panose="020B0604020202020204" pitchFamily="34" charset="0"/>
              </a:rPr>
              <a:t>foot frozen methane covered mountain?  It is a rare experience.  The Majesty of the Stars provides access to the recently opened slopes on Pluto.  Outfitted in the latest pressure suit and frozen air breathing </a:t>
            </a:r>
            <a:r>
              <a:rPr lang="en-US" dirty="0" smtClean="0">
                <a:solidFill>
                  <a:schemeClr val="bg1"/>
                </a:solidFill>
                <a:latin typeface="Arial" panose="020B0604020202020204" pitchFamily="34" charset="0"/>
                <a:cs typeface="Arial" panose="020B0604020202020204" pitchFamily="34" charset="0"/>
              </a:rPr>
              <a:t>apparatus, you will have up </a:t>
            </a:r>
            <a:r>
              <a:rPr lang="en-US" dirty="0">
                <a:solidFill>
                  <a:schemeClr val="bg1"/>
                </a:solidFill>
                <a:latin typeface="Arial" panose="020B0604020202020204" pitchFamily="34" charset="0"/>
                <a:cs typeface="Arial" panose="020B0604020202020204" pitchFamily="34" charset="0"/>
              </a:rPr>
              <a:t>to 12 hours of slope time in this frozen wilderness.  Accommodations on the planet are also available for a longer stay.</a:t>
            </a:r>
          </a:p>
        </p:txBody>
      </p:sp>
      <p:pic>
        <p:nvPicPr>
          <p:cNvPr id="3074" name="Picture 2" descr="nasa confirms methane on pluto- India Tv"/>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8083" y="2148017"/>
            <a:ext cx="4996227" cy="3550653"/>
          </a:xfrm>
          <a:prstGeom prst="rect">
            <a:avLst/>
          </a:prstGeom>
          <a:noFill/>
          <a:effectLst>
            <a:softEdge rad="266700"/>
          </a:effectLst>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4620610" y="7171692"/>
            <a:ext cx="4514850" cy="3842590"/>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If you are more inclined to hike, try asteroid hopping.  For this, the adventurer wears a light propellant pack and explores the asteroid fields in the solar system.  Group tours of 5 to 20 people set out to climb and float between these celestial wonders.  Solar sailing is available for those inclined.  Experience the thrill of riding and racing around the cliffs and outcroppings of these once unreachable locations.</a:t>
            </a:r>
          </a:p>
        </p:txBody>
      </p:sp>
      <p:pic>
        <p:nvPicPr>
          <p:cNvPr id="3076" name="Picture 4" descr="NASA Asteroid Min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351" y="7300944"/>
            <a:ext cx="4248150" cy="3512532"/>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10" name="Rectangle 9"/>
          <p:cNvSpPr/>
          <p:nvPr/>
        </p:nvSpPr>
        <p:spPr>
          <a:xfrm>
            <a:off x="7789" y="1833455"/>
            <a:ext cx="9144000" cy="235863"/>
          </a:xfrm>
          <a:prstGeom prst="rect">
            <a:avLst/>
          </a:prstGeom>
          <a:solidFill>
            <a:srgbClr val="4D7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666359"/>
            <a:ext cx="9144000" cy="235863"/>
          </a:xfrm>
          <a:prstGeom prst="rect">
            <a:avLst/>
          </a:prstGeom>
          <a:solidFill>
            <a:srgbClr val="4D7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04786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9252857" cy="10972800"/>
          </a:xfrm>
          <a:prstGeom prst="rect">
            <a:avLst/>
          </a:prstGeom>
          <a:noFill/>
        </p:spPr>
      </p:pic>
      <p:sp>
        <p:nvSpPr>
          <p:cNvPr id="2" name="TextBox 1"/>
          <p:cNvSpPr txBox="1"/>
          <p:nvPr/>
        </p:nvSpPr>
        <p:spPr>
          <a:xfrm>
            <a:off x="511628" y="1447800"/>
            <a:ext cx="8229600" cy="7204536"/>
          </a:xfrm>
          <a:prstGeom prst="rect">
            <a:avLst/>
          </a:prstGeom>
          <a:noFill/>
        </p:spPr>
        <p:txBody>
          <a:bodyPr wrap="square" rtlCol="0">
            <a:spAutoFit/>
          </a:bodyPr>
          <a:lstStyle/>
          <a:p>
            <a:pPr algn="just"/>
            <a:r>
              <a:rPr lang="en-US" dirty="0">
                <a:solidFill>
                  <a:schemeClr val="bg1"/>
                </a:solidFill>
              </a:rPr>
              <a:t>The Majesty of the Stars in not solely designed for pleasure cruising.  The platform was developed to provide business space for the companies that can seize the opportunity.  From the person who needs to stay in touch with the home office, to land development companies, to research laboratories, to international conglomerates, the Majesty of the Stars can accommodate</a:t>
            </a:r>
            <a:r>
              <a:rPr lang="en-US" dirty="0" smtClean="0">
                <a:solidFill>
                  <a:schemeClr val="bg1"/>
                </a:solidFill>
              </a:rPr>
              <a:t>.</a:t>
            </a:r>
          </a:p>
          <a:p>
            <a:pPr algn="just"/>
            <a:endParaRPr lang="en-US" dirty="0">
              <a:solidFill>
                <a:schemeClr val="bg1"/>
              </a:solidFill>
            </a:endParaRPr>
          </a:p>
          <a:p>
            <a:pPr algn="just"/>
            <a:r>
              <a:rPr lang="en-US" sz="2800" b="1" dirty="0">
                <a:solidFill>
                  <a:schemeClr val="bg1"/>
                </a:solidFill>
              </a:rPr>
              <a:t>Access</a:t>
            </a:r>
          </a:p>
          <a:p>
            <a:pPr algn="just"/>
            <a:r>
              <a:rPr lang="en-US" dirty="0">
                <a:solidFill>
                  <a:schemeClr val="bg1"/>
                </a:solidFill>
              </a:rPr>
              <a:t>Majesty of the Stars has the latest and fastest data transmission capabilities, across all civilian bandwidths.  This provides each business user the opportunity to stay in contact with all the necessary interests.  Audio and visual communication is minimally delayed such that real time meetings can be held while in transit, rather than through exported data packages.  This technology is supported by a staff of 100 engineers and technicians on hand at all times to help with your data needs</a:t>
            </a:r>
            <a:r>
              <a:rPr lang="en-US" dirty="0" smtClean="0">
                <a:solidFill>
                  <a:schemeClr val="bg1"/>
                </a:solidFill>
              </a:rPr>
              <a:t>.</a:t>
            </a:r>
          </a:p>
          <a:p>
            <a:pPr algn="just"/>
            <a:endParaRPr lang="en-US" dirty="0">
              <a:solidFill>
                <a:schemeClr val="bg1"/>
              </a:solidFill>
            </a:endParaRPr>
          </a:p>
          <a:p>
            <a:pPr algn="just"/>
            <a:r>
              <a:rPr lang="en-US" sz="2800" b="1" dirty="0">
                <a:solidFill>
                  <a:schemeClr val="bg1"/>
                </a:solidFill>
              </a:rPr>
              <a:t>Location</a:t>
            </a:r>
          </a:p>
          <a:p>
            <a:pPr algn="just"/>
            <a:r>
              <a:rPr lang="en-US" dirty="0">
                <a:solidFill>
                  <a:schemeClr val="bg1"/>
                </a:solidFill>
              </a:rPr>
              <a:t>Majesty of the Stars provides an unparalleled outpost for your business.  Imagine the time savings by having a staff ready to deploy at a moment's notice and able to reach remote locations in a few days rather than weeks.  Businesses specializing in land, resources, entertainment, transportation, and business services are but a few that would benefit from this type of advantage</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25490353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4" name="Picture 4" descr="http://dubaifurniture.co/wp-content/uploads/2014/05/office-workspace-outsmart-large-conference-room-with-executive-table-room-and-fancy-grey-carpet-also-with-separate-chair-overlooking-green-environment-awesome-conference-room-desi.jpg"/>
          <p:cNvPicPr>
            <a:picLocks noChangeAspect="1" noChangeArrowheads="1"/>
          </p:cNvPicPr>
          <p:nvPr/>
        </p:nvPicPr>
        <p:blipFill rotWithShape="1">
          <a:blip r:embed="rId2">
            <a:lum contrast="21000"/>
            <a:extLst>
              <a:ext uri="{28A0092B-C50C-407E-A947-70E740481C1C}">
                <a14:useLocalDpi xmlns:a14="http://schemas.microsoft.com/office/drawing/2010/main" val="0"/>
              </a:ext>
            </a:extLst>
          </a:blip>
          <a:srcRect l="24110" r="31191"/>
          <a:stretch/>
        </p:blipFill>
        <p:spPr bwMode="auto">
          <a:xfrm>
            <a:off x="0" y="-1"/>
            <a:ext cx="9144000" cy="109728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0" y="8433"/>
            <a:ext cx="9124950" cy="6986528"/>
          </a:xfrm>
          <a:prstGeom prst="rect">
            <a:avLst/>
          </a:prstGeom>
          <a:noFill/>
        </p:spPr>
        <p:txBody>
          <a:bodyPr wrap="square" rtlCol="0">
            <a:spAutoFit/>
          </a:bodyPr>
          <a:lstStyle/>
          <a:p>
            <a:pPr algn="just"/>
            <a:r>
              <a:rPr lang="en-US" sz="2000" dirty="0" smtClean="0">
                <a:solidFill>
                  <a:schemeClr val="bg1"/>
                </a:solidFill>
              </a:rPr>
              <a:t>Office </a:t>
            </a:r>
            <a:r>
              <a:rPr lang="en-US" sz="2000" dirty="0">
                <a:solidFill>
                  <a:schemeClr val="bg1"/>
                </a:solidFill>
              </a:rPr>
              <a:t>space for lease or purchase can be configured to your wishes.  Conference rooms seating 5 to 500 are available.  Hold your next convention here for maximum exposure and participation.  Catering services are available for parties of all sizes</a:t>
            </a:r>
            <a:r>
              <a:rPr lang="en-US" sz="2000" dirty="0" smtClean="0">
                <a:solidFill>
                  <a:schemeClr val="bg1"/>
                </a:solidFill>
              </a:rPr>
              <a:t>.</a:t>
            </a:r>
          </a:p>
          <a:p>
            <a:pPr algn="just"/>
            <a:endParaRPr lang="en-US" sz="2000" dirty="0">
              <a:solidFill>
                <a:schemeClr val="bg1"/>
              </a:solidFill>
            </a:endParaRPr>
          </a:p>
          <a:p>
            <a:pPr algn="just"/>
            <a:r>
              <a:rPr lang="en-US" sz="2000" dirty="0">
                <a:solidFill>
                  <a:schemeClr val="bg1"/>
                </a:solidFill>
              </a:rPr>
              <a:t>Majesty of the Stars operates as its own legal jurisdiction.  In matters that require formal proceedings, provisions are provided to conduct hearings and trials remotely.  The decisions are </a:t>
            </a:r>
            <a:r>
              <a:rPr lang="en-US" sz="2000" dirty="0" smtClean="0">
                <a:solidFill>
                  <a:schemeClr val="bg1"/>
                </a:solidFill>
              </a:rPr>
              <a:t>as </a:t>
            </a:r>
            <a:r>
              <a:rPr lang="en-US" sz="2000" dirty="0">
                <a:solidFill>
                  <a:schemeClr val="bg1"/>
                </a:solidFill>
              </a:rPr>
              <a:t>legally binding as any court of law</a:t>
            </a:r>
            <a:r>
              <a:rPr lang="en-US" sz="2000" dirty="0" smtClean="0">
                <a:solidFill>
                  <a:schemeClr val="bg1"/>
                </a:solidFill>
              </a:rPr>
              <a:t>.</a:t>
            </a:r>
          </a:p>
          <a:p>
            <a:pPr algn="just"/>
            <a:endParaRPr lang="en-US" sz="2000" dirty="0">
              <a:solidFill>
                <a:schemeClr val="bg1"/>
              </a:solidFill>
            </a:endParaRPr>
          </a:p>
          <a:p>
            <a:pPr algn="just"/>
            <a:r>
              <a:rPr lang="en-US" sz="2800" dirty="0">
                <a:solidFill>
                  <a:schemeClr val="bg1"/>
                </a:solidFill>
              </a:rPr>
              <a:t>On-site presence</a:t>
            </a:r>
          </a:p>
          <a:p>
            <a:pPr algn="just"/>
            <a:r>
              <a:rPr lang="en-US" sz="2000" dirty="0">
                <a:solidFill>
                  <a:schemeClr val="bg1"/>
                </a:solidFill>
              </a:rPr>
              <a:t>Majesty of the Stars has </a:t>
            </a:r>
            <a:r>
              <a:rPr lang="en-US" sz="2000" dirty="0" smtClean="0">
                <a:solidFill>
                  <a:schemeClr val="bg1"/>
                </a:solidFill>
              </a:rPr>
              <a:t>41 </a:t>
            </a:r>
            <a:r>
              <a:rPr lang="en-US" sz="2000" dirty="0">
                <a:solidFill>
                  <a:schemeClr val="bg1"/>
                </a:solidFill>
              </a:rPr>
              <a:t>businesses with a permanent presence on-board.  For these organizations, they have realized the potential for this unique type of access.  </a:t>
            </a:r>
            <a:r>
              <a:rPr lang="en-US" sz="2400" dirty="0">
                <a:solidFill>
                  <a:schemeClr val="bg1"/>
                </a:solidFill>
              </a:rPr>
              <a:t>These businesses include:</a:t>
            </a:r>
          </a:p>
          <a:p>
            <a:pPr algn="just"/>
            <a:r>
              <a:rPr lang="en-US" sz="2400" dirty="0">
                <a:solidFill>
                  <a:schemeClr val="bg1"/>
                </a:solidFill>
              </a:rPr>
              <a:t>Legal Services</a:t>
            </a:r>
          </a:p>
          <a:p>
            <a:pPr algn="just"/>
            <a:r>
              <a:rPr lang="en-US" sz="2400" dirty="0">
                <a:solidFill>
                  <a:schemeClr val="bg1"/>
                </a:solidFill>
              </a:rPr>
              <a:t>Financial Services</a:t>
            </a:r>
          </a:p>
          <a:p>
            <a:pPr algn="just"/>
            <a:r>
              <a:rPr lang="en-US" sz="2400" dirty="0">
                <a:solidFill>
                  <a:schemeClr val="bg1"/>
                </a:solidFill>
              </a:rPr>
              <a:t>Engineering and Construction</a:t>
            </a:r>
          </a:p>
          <a:p>
            <a:pPr algn="just"/>
            <a:r>
              <a:rPr lang="en-US" sz="2400" dirty="0">
                <a:solidFill>
                  <a:schemeClr val="bg1"/>
                </a:solidFill>
              </a:rPr>
              <a:t>Entertainment and food </a:t>
            </a:r>
            <a:r>
              <a:rPr lang="en-US" sz="2400" dirty="0" smtClean="0">
                <a:solidFill>
                  <a:schemeClr val="bg1"/>
                </a:solidFill>
              </a:rPr>
              <a:t>providers</a:t>
            </a:r>
          </a:p>
          <a:p>
            <a:pPr algn="just"/>
            <a:endParaRPr lang="en-US" sz="2000" dirty="0">
              <a:solidFill>
                <a:schemeClr val="bg1"/>
              </a:solidFill>
            </a:endParaRPr>
          </a:p>
          <a:p>
            <a:pPr algn="just"/>
            <a:r>
              <a:rPr lang="en-US" sz="2000" dirty="0">
                <a:solidFill>
                  <a:schemeClr val="bg1"/>
                </a:solidFill>
              </a:rPr>
              <a:t>One particular example of </a:t>
            </a:r>
            <a:r>
              <a:rPr lang="en-US" sz="2000" dirty="0" smtClean="0">
                <a:solidFill>
                  <a:schemeClr val="bg1"/>
                </a:solidFill>
              </a:rPr>
              <a:t>establishing a mobile </a:t>
            </a:r>
            <a:r>
              <a:rPr lang="en-US" sz="2000" dirty="0">
                <a:solidFill>
                  <a:schemeClr val="bg1"/>
                </a:solidFill>
              </a:rPr>
              <a:t>base of operations is </a:t>
            </a:r>
            <a:r>
              <a:rPr lang="en-US" sz="2000" dirty="0" err="1">
                <a:solidFill>
                  <a:schemeClr val="bg1"/>
                </a:solidFill>
              </a:rPr>
              <a:t>Gravaton</a:t>
            </a:r>
            <a:r>
              <a:rPr lang="en-US" sz="2000" dirty="0">
                <a:solidFill>
                  <a:schemeClr val="bg1"/>
                </a:solidFill>
              </a:rPr>
              <a:t> Inc.  </a:t>
            </a:r>
            <a:r>
              <a:rPr lang="en-US" sz="2000" dirty="0" err="1">
                <a:solidFill>
                  <a:schemeClr val="bg1"/>
                </a:solidFill>
              </a:rPr>
              <a:t>Gravaton</a:t>
            </a:r>
            <a:r>
              <a:rPr lang="en-US" sz="2000" dirty="0">
                <a:solidFill>
                  <a:schemeClr val="bg1"/>
                </a:solidFill>
              </a:rPr>
              <a:t> provides manufacturing and laboratory capabilities both for those aboard and at remote locations</a:t>
            </a:r>
            <a:r>
              <a:rPr lang="en-US" sz="2000" dirty="0" smtClean="0">
                <a:solidFill>
                  <a:schemeClr val="bg1"/>
                </a:solidFill>
              </a:rPr>
              <a:t>.</a:t>
            </a:r>
          </a:p>
          <a:p>
            <a:pPr algn="just"/>
            <a:endParaRPr lang="en-US" sz="2000" dirty="0">
              <a:solidFill>
                <a:schemeClr val="bg1"/>
              </a:solidFill>
            </a:endParaRPr>
          </a:p>
        </p:txBody>
      </p:sp>
      <p:sp>
        <p:nvSpPr>
          <p:cNvPr id="3" name="TextBox 2"/>
          <p:cNvSpPr txBox="1"/>
          <p:nvPr/>
        </p:nvSpPr>
        <p:spPr>
          <a:xfrm>
            <a:off x="237218" y="6721723"/>
            <a:ext cx="8650514" cy="4093428"/>
          </a:xfrm>
          <a:prstGeom prst="rect">
            <a:avLst/>
          </a:prstGeom>
          <a:noFill/>
        </p:spPr>
        <p:txBody>
          <a:bodyPr wrap="square" rtlCol="0">
            <a:spAutoFit/>
          </a:bodyPr>
          <a:lstStyle/>
          <a:p>
            <a:pPr marL="570037" algn="just"/>
            <a:r>
              <a:rPr lang="en-US" sz="2400" b="1" i="1" dirty="0">
                <a:solidFill>
                  <a:schemeClr val="bg1"/>
                </a:solidFill>
              </a:rPr>
              <a:t>“When we set up the laboratories, shops and office space, we anticipated a small steady business.  The internally controlled climate allows us to provide specialized test chambers, with and without </a:t>
            </a:r>
            <a:r>
              <a:rPr lang="en-US" sz="2400" b="1" i="1" dirty="0" smtClean="0">
                <a:solidFill>
                  <a:schemeClr val="bg1"/>
                </a:solidFill>
              </a:rPr>
              <a:t>gravity, </a:t>
            </a:r>
            <a:r>
              <a:rPr lang="en-US" sz="2400" b="1" i="1" dirty="0" smtClean="0">
                <a:solidFill>
                  <a:schemeClr val="bg1"/>
                </a:solidFill>
              </a:rPr>
              <a:t>magnetic </a:t>
            </a:r>
            <a:r>
              <a:rPr lang="en-US" sz="2400" b="1" i="1" dirty="0">
                <a:solidFill>
                  <a:schemeClr val="bg1"/>
                </a:solidFill>
              </a:rPr>
              <a:t>influences or </a:t>
            </a:r>
            <a:r>
              <a:rPr lang="en-US" sz="2400" b="1" i="1" dirty="0" smtClean="0">
                <a:solidFill>
                  <a:schemeClr val="bg1"/>
                </a:solidFill>
              </a:rPr>
              <a:t>air; all close </a:t>
            </a:r>
            <a:r>
              <a:rPr lang="en-US" sz="2400" b="1" i="1" dirty="0">
                <a:solidFill>
                  <a:schemeClr val="bg1"/>
                </a:solidFill>
              </a:rPr>
              <a:t>to our customers.  Our one-of-a-kind mobile carbon </a:t>
            </a:r>
            <a:r>
              <a:rPr lang="en-US" sz="2400" b="1" i="1" dirty="0" err="1">
                <a:solidFill>
                  <a:schemeClr val="bg1"/>
                </a:solidFill>
              </a:rPr>
              <a:t>nano</a:t>
            </a:r>
            <a:r>
              <a:rPr lang="en-US" sz="2400" b="1" i="1" dirty="0">
                <a:solidFill>
                  <a:schemeClr val="bg1"/>
                </a:solidFill>
              </a:rPr>
              <a:t>-tube parts production, plus ceramic and metallic plating operations, </a:t>
            </a:r>
            <a:r>
              <a:rPr lang="en-US" sz="2400" b="1" i="1" dirty="0" smtClean="0">
                <a:solidFill>
                  <a:schemeClr val="bg1"/>
                </a:solidFill>
              </a:rPr>
              <a:t>are </a:t>
            </a:r>
            <a:r>
              <a:rPr lang="en-US" sz="2400" b="1" i="1" dirty="0">
                <a:solidFill>
                  <a:schemeClr val="bg1"/>
                </a:solidFill>
              </a:rPr>
              <a:t>unmatched by any of our competitors.  In the past two years we have had to triple our size.  This could not have been done without this kind of spacecraft.”</a:t>
            </a:r>
            <a:endParaRPr lang="en-US" sz="2400" b="1" dirty="0">
              <a:solidFill>
                <a:schemeClr val="bg1"/>
              </a:solidFill>
            </a:endParaRPr>
          </a:p>
          <a:p>
            <a:pPr marL="1085850" lvl="1" algn="just"/>
            <a:r>
              <a:rPr lang="en-US" sz="2000" b="1" i="1" dirty="0" err="1">
                <a:solidFill>
                  <a:schemeClr val="bg1"/>
                </a:solidFill>
              </a:rPr>
              <a:t>Gert</a:t>
            </a:r>
            <a:r>
              <a:rPr lang="en-US" sz="2000" b="1" i="1" dirty="0">
                <a:solidFill>
                  <a:schemeClr val="bg1"/>
                </a:solidFill>
              </a:rPr>
              <a:t> </a:t>
            </a:r>
            <a:r>
              <a:rPr lang="en-US" sz="2000" b="1" i="1" dirty="0" err="1">
                <a:solidFill>
                  <a:schemeClr val="bg1"/>
                </a:solidFill>
              </a:rPr>
              <a:t>Vanderher</a:t>
            </a:r>
            <a:r>
              <a:rPr lang="en-US" sz="2000" b="1" i="1" dirty="0">
                <a:solidFill>
                  <a:schemeClr val="bg1"/>
                </a:solidFill>
              </a:rPr>
              <a:t>, President of Off-Earth Operations, </a:t>
            </a:r>
            <a:r>
              <a:rPr lang="en-US" sz="2000" b="1" i="1" dirty="0" err="1">
                <a:solidFill>
                  <a:schemeClr val="bg1"/>
                </a:solidFill>
              </a:rPr>
              <a:t>Gravaton</a:t>
            </a:r>
            <a:endParaRPr lang="en-US" sz="2000" b="1" dirty="0">
              <a:solidFill>
                <a:schemeClr val="bg1"/>
              </a:solidFill>
            </a:endParaRPr>
          </a:p>
          <a:p>
            <a:endParaRPr lang="en-US" sz="2400" b="1" dirty="0">
              <a:solidFill>
                <a:schemeClr val="bg1"/>
              </a:solidFill>
            </a:endParaRPr>
          </a:p>
        </p:txBody>
      </p:sp>
    </p:spTree>
    <p:extLst>
      <p:ext uri="{BB962C8B-B14F-4D97-AF65-F5344CB8AC3E}">
        <p14:creationId xmlns:p14="http://schemas.microsoft.com/office/powerpoint/2010/main" val="39768126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6" name="Picture 4095"/>
          <p:cNvPicPr>
            <a:picLocks noChangeAspect="1"/>
          </p:cNvPicPr>
          <p:nvPr/>
        </p:nvPicPr>
        <p:blipFill>
          <a:blip r:embed="rId2">
            <a:duotone>
              <a:prstClr val="black"/>
              <a:schemeClr val="accent5">
                <a:tint val="45000"/>
                <a:satMod val="400000"/>
              </a:schemeClr>
            </a:duotone>
          </a:blip>
          <a:stretch>
            <a:fillRect/>
          </a:stretch>
        </p:blipFill>
        <p:spPr>
          <a:xfrm>
            <a:off x="0" y="-8712"/>
            <a:ext cx="9166948" cy="10981512"/>
          </a:xfrm>
          <a:prstGeom prst="rect">
            <a:avLst/>
          </a:prstGeom>
        </p:spPr>
      </p:pic>
      <p:sp>
        <p:nvSpPr>
          <p:cNvPr id="2" name="TextBox 1"/>
          <p:cNvSpPr txBox="1"/>
          <p:nvPr/>
        </p:nvSpPr>
        <p:spPr>
          <a:xfrm>
            <a:off x="0" y="0"/>
            <a:ext cx="8953500" cy="1266629"/>
          </a:xfrm>
          <a:prstGeom prst="rect">
            <a:avLst/>
          </a:prstGeom>
          <a:noFill/>
          <a:ln>
            <a:noFill/>
          </a:ln>
        </p:spPr>
        <p:txBody>
          <a:bodyPr wrap="square" rtlCol="0">
            <a:spAutoFit/>
          </a:bodyPr>
          <a:lstStyle/>
          <a:p>
            <a:pPr algn="ctr"/>
            <a:r>
              <a:rPr lang="en-US" sz="2800" b="1" dirty="0" smtClean="0">
                <a:solidFill>
                  <a:schemeClr val="bg1"/>
                </a:solidFill>
              </a:rPr>
              <a:t>The </a:t>
            </a:r>
            <a:r>
              <a:rPr lang="en-US" sz="2800" b="1" dirty="0">
                <a:solidFill>
                  <a:schemeClr val="bg1"/>
                </a:solidFill>
              </a:rPr>
              <a:t>following companies are </a:t>
            </a:r>
            <a:r>
              <a:rPr lang="en-US" sz="2800" b="1" dirty="0" smtClean="0">
                <a:solidFill>
                  <a:schemeClr val="bg1"/>
                </a:solidFill>
              </a:rPr>
              <a:t>only </a:t>
            </a:r>
            <a:r>
              <a:rPr lang="en-US" sz="2800" b="1" dirty="0">
                <a:solidFill>
                  <a:schemeClr val="bg1"/>
                </a:solidFill>
              </a:rPr>
              <a:t>a few that have a continued presence on the Majesty of the </a:t>
            </a:r>
            <a:r>
              <a:rPr lang="en-US" sz="2800" b="1" dirty="0" smtClean="0">
                <a:solidFill>
                  <a:schemeClr val="bg1"/>
                </a:solidFill>
              </a:rPr>
              <a:t>Stars</a:t>
            </a:r>
            <a:endParaRPr lang="en-US" sz="2800" b="1" dirty="0">
              <a:solidFill>
                <a:schemeClr val="bg1"/>
              </a:solidFill>
            </a:endParaRPr>
          </a:p>
          <a:p>
            <a:endParaRPr lang="en-US" dirty="0">
              <a:solidFill>
                <a:schemeClr val="bg1"/>
              </a:solidFill>
            </a:endParaRPr>
          </a:p>
        </p:txBody>
      </p:sp>
      <p:sp>
        <p:nvSpPr>
          <p:cNvPr id="8" name="TextBox 7"/>
          <p:cNvSpPr txBox="1"/>
          <p:nvPr/>
        </p:nvSpPr>
        <p:spPr>
          <a:xfrm>
            <a:off x="4979840" y="3448437"/>
            <a:ext cx="4187856" cy="4770537"/>
          </a:xfrm>
          <a:prstGeom prst="rect">
            <a:avLst/>
          </a:prstGeom>
          <a:solidFill>
            <a:srgbClr val="84F0E3">
              <a:alpha val="68235"/>
            </a:srgbClr>
          </a:solidFill>
          <a:ln>
            <a:noFill/>
          </a:ln>
          <a:effectLst/>
          <a:scene3d>
            <a:camera prst="orthographicFront"/>
            <a:lightRig rig="threePt" dir="t"/>
          </a:scene3d>
          <a:sp3d>
            <a:bevelT w="165100" prst="coolSlant"/>
          </a:sp3d>
        </p:spPr>
        <p:txBody>
          <a:bodyPr wrap="square" rtlCol="0">
            <a:spAutoFit/>
          </a:bodyPr>
          <a:lstStyle/>
          <a:p>
            <a:r>
              <a:rPr lang="en-US" sz="2400" dirty="0" smtClean="0"/>
              <a:t>Of </a:t>
            </a:r>
            <a:r>
              <a:rPr lang="en-US" sz="2400" dirty="0"/>
              <a:t>course, your employees will enjoy working in an environment that offers so much during </a:t>
            </a:r>
            <a:r>
              <a:rPr lang="en-US" sz="2400" dirty="0" smtClean="0"/>
              <a:t>off-time </a:t>
            </a:r>
            <a:r>
              <a:rPr lang="en-US" sz="2400" dirty="0"/>
              <a:t>hours.  All of the amenities available to the leisure consumer are accessible to those living on-board permanently.  The Majesty of the Stars is more than a place to play.  </a:t>
            </a:r>
            <a:endParaRPr lang="en-US" sz="2400" dirty="0" smtClean="0"/>
          </a:p>
          <a:p>
            <a:pPr algn="ctr"/>
            <a:r>
              <a:rPr lang="en-US" sz="3200" b="1" dirty="0" smtClean="0"/>
              <a:t>It </a:t>
            </a:r>
            <a:r>
              <a:rPr lang="en-US" sz="3200" b="1" dirty="0"/>
              <a:t>is a place to work, live, grow and thrive</a:t>
            </a:r>
            <a:r>
              <a:rPr lang="en-US" sz="3200" b="1" dirty="0" smtClean="0"/>
              <a:t>.</a:t>
            </a:r>
            <a:endParaRPr lang="en-US" sz="3200" b="1" dirty="0"/>
          </a:p>
        </p:txBody>
      </p:sp>
      <p:grpSp>
        <p:nvGrpSpPr>
          <p:cNvPr id="10" name="Group 9"/>
          <p:cNvGrpSpPr/>
          <p:nvPr/>
        </p:nvGrpSpPr>
        <p:grpSpPr>
          <a:xfrm>
            <a:off x="171223" y="3170001"/>
            <a:ext cx="4727348" cy="1323439"/>
            <a:chOff x="139681" y="826632"/>
            <a:chExt cx="4727348" cy="1323439"/>
          </a:xfrm>
        </p:grpSpPr>
        <p:sp>
          <p:nvSpPr>
            <p:cNvPr id="3" name="TextBox 2"/>
            <p:cNvSpPr txBox="1"/>
            <p:nvPr/>
          </p:nvSpPr>
          <p:spPr>
            <a:xfrm>
              <a:off x="2524465" y="826632"/>
              <a:ext cx="2342564" cy="1323439"/>
            </a:xfrm>
            <a:prstGeom prst="rect">
              <a:avLst/>
            </a:prstGeom>
            <a:noFill/>
          </p:spPr>
          <p:txBody>
            <a:bodyPr wrap="square" rtlCol="0">
              <a:spAutoFit/>
            </a:bodyPr>
            <a:lstStyle/>
            <a:p>
              <a:endParaRPr lang="en-US" sz="1600" dirty="0">
                <a:solidFill>
                  <a:schemeClr val="bg1"/>
                </a:solidFill>
              </a:endParaRPr>
            </a:p>
            <a:p>
              <a:r>
                <a:rPr lang="en-US" sz="1600" dirty="0" err="1">
                  <a:solidFill>
                    <a:schemeClr val="bg1"/>
                  </a:solidFill>
                </a:rPr>
                <a:t>Ven</a:t>
              </a:r>
              <a:r>
                <a:rPr lang="en-US" sz="1600" dirty="0">
                  <a:solidFill>
                    <a:schemeClr val="bg1"/>
                  </a:solidFill>
                </a:rPr>
                <a:t> </a:t>
              </a:r>
              <a:r>
                <a:rPr lang="en-US" sz="1600" dirty="0" err="1">
                  <a:solidFill>
                    <a:schemeClr val="bg1"/>
                  </a:solidFill>
                </a:rPr>
                <a:t>Sckranker</a:t>
              </a:r>
              <a:r>
                <a:rPr lang="en-US" sz="1600" dirty="0">
                  <a:solidFill>
                    <a:schemeClr val="bg1"/>
                  </a:solidFill>
                </a:rPr>
                <a:t>, Personal Injury Attorney.  "Your Pain and my Claim is your Gain.</a:t>
              </a:r>
            </a:p>
          </p:txBody>
        </p:sp>
        <p:sp>
          <p:nvSpPr>
            <p:cNvPr id="9" name="Rounded Rectangle 8"/>
            <p:cNvSpPr/>
            <p:nvPr/>
          </p:nvSpPr>
          <p:spPr>
            <a:xfrm>
              <a:off x="139681" y="1105068"/>
              <a:ext cx="2303515" cy="1021556"/>
            </a:xfrm>
            <a:prstGeom prst="roundRect">
              <a:avLst/>
            </a:prstGeom>
            <a:solidFill>
              <a:srgbClr val="FF0000"/>
            </a:solid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effectLst/>
                </a:rPr>
                <a:t>VS Law</a:t>
              </a:r>
              <a:endParaRPr lang="en-US" sz="5400" b="1" cap="none" spc="0" dirty="0">
                <a:ln/>
                <a:effectLst/>
              </a:endParaRPr>
            </a:p>
          </p:txBody>
        </p:sp>
      </p:grpSp>
      <p:grpSp>
        <p:nvGrpSpPr>
          <p:cNvPr id="11" name="Group 10"/>
          <p:cNvGrpSpPr/>
          <p:nvPr/>
        </p:nvGrpSpPr>
        <p:grpSpPr>
          <a:xfrm>
            <a:off x="171223" y="1596311"/>
            <a:ext cx="4955947" cy="1569660"/>
            <a:chOff x="5717380" y="708212"/>
            <a:chExt cx="4955947" cy="1569660"/>
          </a:xfrm>
        </p:grpSpPr>
        <p:sp>
          <p:nvSpPr>
            <p:cNvPr id="4" name="TextBox 3"/>
            <p:cNvSpPr txBox="1"/>
            <p:nvPr/>
          </p:nvSpPr>
          <p:spPr>
            <a:xfrm>
              <a:off x="7149132" y="708212"/>
              <a:ext cx="3524195" cy="1569660"/>
            </a:xfrm>
            <a:prstGeom prst="rect">
              <a:avLst/>
            </a:prstGeom>
            <a:noFill/>
          </p:spPr>
          <p:txBody>
            <a:bodyPr wrap="square" rtlCol="0">
              <a:spAutoFit/>
            </a:bodyPr>
            <a:lstStyle/>
            <a:p>
              <a:r>
                <a:rPr lang="en-US" sz="1600" dirty="0">
                  <a:solidFill>
                    <a:schemeClr val="bg1"/>
                  </a:solidFill>
                </a:rPr>
                <a:t>Royalton, </a:t>
              </a:r>
              <a:r>
                <a:rPr lang="en-US" sz="1600" dirty="0" err="1">
                  <a:solidFill>
                    <a:schemeClr val="bg1"/>
                  </a:solidFill>
                </a:rPr>
                <a:t>Bertrum</a:t>
              </a:r>
              <a:r>
                <a:rPr lang="en-US" sz="1600" dirty="0">
                  <a:solidFill>
                    <a:schemeClr val="bg1"/>
                  </a:solidFill>
                </a:rPr>
                <a:t> and Buttress, Corporate Legal counsel.  "Litigation, intellectual property, labor and employment, white collar crime.  </a:t>
              </a:r>
              <a:r>
                <a:rPr lang="en-US" sz="1600" dirty="0" smtClean="0">
                  <a:solidFill>
                    <a:schemeClr val="bg1"/>
                  </a:solidFill>
                </a:rPr>
                <a:t>If you did it we can help.“</a:t>
              </a:r>
              <a:endParaRPr lang="en-US" sz="1600" dirty="0">
                <a:solidFill>
                  <a:schemeClr val="bg1"/>
                </a:solidFill>
              </a:endParaRPr>
            </a:p>
            <a:p>
              <a:endParaRPr lang="en-US" sz="1600" dirty="0">
                <a:solidFill>
                  <a:schemeClr val="bg1"/>
                </a:solidFill>
              </a:endParaRPr>
            </a:p>
          </p:txBody>
        </p:sp>
        <p:grpSp>
          <p:nvGrpSpPr>
            <p:cNvPr id="19" name="Group 18"/>
            <p:cNvGrpSpPr/>
            <p:nvPr/>
          </p:nvGrpSpPr>
          <p:grpSpPr>
            <a:xfrm>
              <a:off x="5717380" y="721852"/>
              <a:ext cx="1481140" cy="1178534"/>
              <a:chOff x="6857999" y="849864"/>
              <a:chExt cx="1481140" cy="1178534"/>
            </a:xfrm>
          </p:grpSpPr>
          <p:sp>
            <p:nvSpPr>
              <p:cNvPr id="15" name="Rectangle 14"/>
              <p:cNvSpPr/>
              <p:nvPr/>
            </p:nvSpPr>
            <p:spPr>
              <a:xfrm>
                <a:off x="6941343" y="849864"/>
                <a:ext cx="669132" cy="1178534"/>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Rectangle 15"/>
              <p:cNvSpPr/>
              <p:nvPr/>
            </p:nvSpPr>
            <p:spPr>
              <a:xfrm>
                <a:off x="7586663" y="849864"/>
                <a:ext cx="500063" cy="11785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TextBox 16"/>
              <p:cNvSpPr txBox="1"/>
              <p:nvPr/>
            </p:nvSpPr>
            <p:spPr>
              <a:xfrm>
                <a:off x="6857999" y="924182"/>
                <a:ext cx="819149" cy="1029897"/>
              </a:xfrm>
              <a:prstGeom prst="rect">
                <a:avLst/>
              </a:prstGeom>
              <a:noFill/>
            </p:spPr>
            <p:txBody>
              <a:bodyPr wrap="square" rtlCol="0">
                <a:spAutoFit/>
              </a:bodyPr>
              <a:lstStyle/>
              <a:p>
                <a:pPr algn="r"/>
                <a:r>
                  <a:rPr lang="en-US" dirty="0" smtClean="0">
                    <a:solidFill>
                      <a:schemeClr val="bg1"/>
                    </a:solidFill>
                  </a:rPr>
                  <a:t>Royal</a:t>
                </a:r>
              </a:p>
              <a:p>
                <a:pPr algn="r"/>
                <a:r>
                  <a:rPr lang="en-US" dirty="0" smtClean="0">
                    <a:solidFill>
                      <a:schemeClr val="bg1"/>
                    </a:solidFill>
                  </a:rPr>
                  <a:t>Bert</a:t>
                </a:r>
              </a:p>
              <a:p>
                <a:pPr algn="r"/>
                <a:r>
                  <a:rPr lang="en-US" dirty="0" smtClean="0">
                    <a:solidFill>
                      <a:schemeClr val="bg1"/>
                    </a:solidFill>
                  </a:rPr>
                  <a:t>Butt</a:t>
                </a:r>
                <a:endParaRPr lang="en-US" dirty="0">
                  <a:solidFill>
                    <a:schemeClr val="bg1"/>
                  </a:solidFill>
                </a:endParaRPr>
              </a:p>
            </p:txBody>
          </p:sp>
          <p:sp>
            <p:nvSpPr>
              <p:cNvPr id="18" name="TextBox 17"/>
              <p:cNvSpPr txBox="1"/>
              <p:nvPr/>
            </p:nvSpPr>
            <p:spPr>
              <a:xfrm>
                <a:off x="7522368" y="924182"/>
                <a:ext cx="816771" cy="1029897"/>
              </a:xfrm>
              <a:prstGeom prst="rect">
                <a:avLst/>
              </a:prstGeom>
              <a:noFill/>
            </p:spPr>
            <p:txBody>
              <a:bodyPr wrap="square" rtlCol="0">
                <a:spAutoFit/>
              </a:bodyPr>
              <a:lstStyle/>
              <a:p>
                <a:r>
                  <a:rPr lang="en-US" dirty="0" smtClean="0">
                    <a:solidFill>
                      <a:schemeClr val="bg1"/>
                    </a:solidFill>
                  </a:rPr>
                  <a:t>ton</a:t>
                </a:r>
              </a:p>
              <a:p>
                <a:r>
                  <a:rPr lang="en-US" dirty="0">
                    <a:solidFill>
                      <a:schemeClr val="bg1"/>
                    </a:solidFill>
                  </a:rPr>
                  <a:t>r</a:t>
                </a:r>
                <a:r>
                  <a:rPr lang="en-US" dirty="0" smtClean="0">
                    <a:solidFill>
                      <a:schemeClr val="bg1"/>
                    </a:solidFill>
                  </a:rPr>
                  <a:t>um</a:t>
                </a:r>
              </a:p>
              <a:p>
                <a:r>
                  <a:rPr lang="en-US" dirty="0" err="1" smtClean="0">
                    <a:solidFill>
                      <a:schemeClr val="bg1"/>
                    </a:solidFill>
                  </a:rPr>
                  <a:t>ress</a:t>
                </a:r>
                <a:endParaRPr lang="en-US" dirty="0">
                  <a:solidFill>
                    <a:schemeClr val="bg1"/>
                  </a:solidFill>
                </a:endParaRPr>
              </a:p>
            </p:txBody>
          </p:sp>
        </p:grpSp>
      </p:grpSp>
      <p:grpSp>
        <p:nvGrpSpPr>
          <p:cNvPr id="12" name="Group 11"/>
          <p:cNvGrpSpPr/>
          <p:nvPr/>
        </p:nvGrpSpPr>
        <p:grpSpPr>
          <a:xfrm>
            <a:off x="171223" y="5040893"/>
            <a:ext cx="3425712" cy="1323439"/>
            <a:chOff x="837746" y="4061487"/>
            <a:chExt cx="3425712" cy="1323439"/>
          </a:xfrm>
        </p:grpSpPr>
        <p:sp>
          <p:nvSpPr>
            <p:cNvPr id="5" name="TextBox 4"/>
            <p:cNvSpPr txBox="1"/>
            <p:nvPr/>
          </p:nvSpPr>
          <p:spPr>
            <a:xfrm>
              <a:off x="1958408" y="4061487"/>
              <a:ext cx="2305050" cy="1323439"/>
            </a:xfrm>
            <a:prstGeom prst="rect">
              <a:avLst/>
            </a:prstGeom>
            <a:noFill/>
          </p:spPr>
          <p:txBody>
            <a:bodyPr wrap="square" rtlCol="0">
              <a:spAutoFit/>
            </a:bodyPr>
            <a:lstStyle/>
            <a:p>
              <a:endParaRPr lang="en-US" sz="1600" dirty="0">
                <a:solidFill>
                  <a:schemeClr val="bg1"/>
                </a:solidFill>
              </a:endParaRPr>
            </a:p>
            <a:p>
              <a:r>
                <a:rPr lang="en-US" sz="1600" dirty="0">
                  <a:solidFill>
                    <a:schemeClr val="bg1"/>
                  </a:solidFill>
                </a:rPr>
                <a:t>Proctor Dental Group.  "Your Dentist in the Stars!“</a:t>
              </a:r>
            </a:p>
            <a:p>
              <a:endParaRPr lang="en-US" sz="1600" dirty="0">
                <a:solidFill>
                  <a:schemeClr val="bg1"/>
                </a:solidFill>
              </a:endParaRPr>
            </a:p>
          </p:txBody>
        </p:sp>
        <p:pic>
          <p:nvPicPr>
            <p:cNvPr id="4098" name="Picture 2" descr="https://d13yacurqjgara.cloudfront.net/users/11380/screenshots/2391792/teeth.png"/>
            <p:cNvPicPr>
              <a:picLocks noChangeAspect="1" noChangeArrowheads="1"/>
            </p:cNvPicPr>
            <p:nvPr/>
          </p:nvPicPr>
          <p:blipFill rotWithShape="1">
            <a:blip r:embed="rId3">
              <a:extLst>
                <a:ext uri="{28A0092B-C50C-407E-A947-70E740481C1C}">
                  <a14:useLocalDpi xmlns:a14="http://schemas.microsoft.com/office/drawing/2010/main" val="0"/>
                </a:ext>
              </a:extLst>
            </a:blip>
            <a:srcRect l="37018" t="29850" r="37459" b="31038"/>
            <a:stretch/>
          </p:blipFill>
          <p:spPr bwMode="auto">
            <a:xfrm>
              <a:off x="837746" y="4244046"/>
              <a:ext cx="972458" cy="1117601"/>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837746" y="4585986"/>
              <a:ext cx="1014186" cy="404854"/>
            </a:xfrm>
            <a:prstGeom prst="rect">
              <a:avLst/>
            </a:prstGeom>
            <a:noFill/>
          </p:spPr>
          <p:txBody>
            <a:bodyPr wrap="square" rtlCol="0">
              <a:spAutoFit/>
            </a:bodyPr>
            <a:lstStyle/>
            <a:p>
              <a:r>
                <a:rPr lang="en-US" dirty="0" smtClean="0"/>
                <a:t>Proctor</a:t>
              </a:r>
              <a:endParaRPr lang="en-US" dirty="0"/>
            </a:p>
          </p:txBody>
        </p:sp>
      </p:grpSp>
      <p:grpSp>
        <p:nvGrpSpPr>
          <p:cNvPr id="13" name="Group 12"/>
          <p:cNvGrpSpPr/>
          <p:nvPr/>
        </p:nvGrpSpPr>
        <p:grpSpPr>
          <a:xfrm>
            <a:off x="171223" y="9185204"/>
            <a:ext cx="4009354" cy="2048860"/>
            <a:chOff x="5672598" y="3536254"/>
            <a:chExt cx="4009354" cy="2048860"/>
          </a:xfrm>
        </p:grpSpPr>
        <p:sp>
          <p:nvSpPr>
            <p:cNvPr id="7" name="TextBox 6"/>
            <p:cNvSpPr txBox="1"/>
            <p:nvPr/>
          </p:nvSpPr>
          <p:spPr>
            <a:xfrm>
              <a:off x="7287305" y="3630088"/>
              <a:ext cx="2394647" cy="1323439"/>
            </a:xfrm>
            <a:prstGeom prst="rect">
              <a:avLst/>
            </a:prstGeom>
            <a:noFill/>
          </p:spPr>
          <p:txBody>
            <a:bodyPr wrap="square" rtlCol="0">
              <a:spAutoFit/>
            </a:bodyPr>
            <a:lstStyle/>
            <a:p>
              <a:endParaRPr lang="en-US" sz="1600" dirty="0">
                <a:solidFill>
                  <a:schemeClr val="bg1"/>
                </a:solidFill>
              </a:endParaRPr>
            </a:p>
            <a:p>
              <a:r>
                <a:rPr lang="en-US" sz="1600" dirty="0">
                  <a:solidFill>
                    <a:schemeClr val="bg1"/>
                  </a:solidFill>
                </a:rPr>
                <a:t>Blinker Design.  Interior Architects.  "A chair, stair and flair where? There!“</a:t>
              </a:r>
            </a:p>
            <a:p>
              <a:endParaRPr lang="en-US" sz="1600" dirty="0">
                <a:solidFill>
                  <a:schemeClr val="bg1"/>
                </a:solidFill>
              </a:endParaRPr>
            </a:p>
          </p:txBody>
        </p:sp>
        <p:grpSp>
          <p:nvGrpSpPr>
            <p:cNvPr id="27" name="Group 26"/>
            <p:cNvGrpSpPr/>
            <p:nvPr/>
          </p:nvGrpSpPr>
          <p:grpSpPr>
            <a:xfrm>
              <a:off x="5672598" y="3536254"/>
              <a:ext cx="1492416" cy="2048860"/>
              <a:chOff x="5672598" y="4769968"/>
              <a:chExt cx="1492416" cy="2048860"/>
            </a:xfrm>
          </p:grpSpPr>
          <p:sp>
            <p:nvSpPr>
              <p:cNvPr id="21" name="Rounded Rectangle 20"/>
              <p:cNvSpPr/>
              <p:nvPr/>
            </p:nvSpPr>
            <p:spPr>
              <a:xfrm>
                <a:off x="5975746" y="5702490"/>
                <a:ext cx="1132114" cy="2794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Rounded Rectangle 21"/>
              <p:cNvSpPr/>
              <p:nvPr/>
            </p:nvSpPr>
            <p:spPr>
              <a:xfrm rot="20509034">
                <a:off x="5774478" y="4802654"/>
                <a:ext cx="201094" cy="8999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Arc 22"/>
              <p:cNvSpPr/>
              <p:nvPr/>
            </p:nvSpPr>
            <p:spPr>
              <a:xfrm flipH="1">
                <a:off x="5876440" y="5961651"/>
                <a:ext cx="213520" cy="848620"/>
              </a:xfrm>
              <a:prstGeom prst="arc">
                <a:avLst/>
              </a:prstGeom>
              <a:ln w="28575">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Arc 24"/>
              <p:cNvSpPr/>
              <p:nvPr/>
            </p:nvSpPr>
            <p:spPr>
              <a:xfrm>
                <a:off x="7024517" y="5970208"/>
                <a:ext cx="140497" cy="848620"/>
              </a:xfrm>
              <a:prstGeom prst="arc">
                <a:avLst/>
              </a:prstGeom>
              <a:ln w="28575">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p:cNvSpPr txBox="1"/>
              <p:nvPr/>
            </p:nvSpPr>
            <p:spPr>
              <a:xfrm rot="4306007">
                <a:off x="5373375" y="5069191"/>
                <a:ext cx="1003300" cy="404854"/>
              </a:xfrm>
              <a:prstGeom prst="rect">
                <a:avLst/>
              </a:prstGeom>
              <a:noFill/>
            </p:spPr>
            <p:txBody>
              <a:bodyPr wrap="square" rtlCol="0">
                <a:spAutoFit/>
              </a:bodyPr>
              <a:lstStyle/>
              <a:p>
                <a:r>
                  <a:rPr lang="en-US" dirty="0" smtClean="0">
                    <a:latin typeface="AR CHRISTY" panose="02000000000000000000" pitchFamily="2" charset="0"/>
                  </a:rPr>
                  <a:t>Blinker</a:t>
                </a:r>
                <a:endParaRPr lang="en-US" dirty="0">
                  <a:latin typeface="AR CHRISTY" panose="02000000000000000000" pitchFamily="2" charset="0"/>
                </a:endParaRPr>
              </a:p>
            </p:txBody>
          </p:sp>
          <p:sp>
            <p:nvSpPr>
              <p:cNvPr id="26" name="TextBox 25"/>
              <p:cNvSpPr txBox="1"/>
              <p:nvPr/>
            </p:nvSpPr>
            <p:spPr>
              <a:xfrm>
                <a:off x="6055885" y="5633922"/>
                <a:ext cx="1063230" cy="404854"/>
              </a:xfrm>
              <a:prstGeom prst="rect">
                <a:avLst/>
              </a:prstGeom>
              <a:noFill/>
            </p:spPr>
            <p:txBody>
              <a:bodyPr wrap="square" rtlCol="0">
                <a:spAutoFit/>
              </a:bodyPr>
              <a:lstStyle/>
              <a:p>
                <a:r>
                  <a:rPr lang="en-US" dirty="0" smtClean="0">
                    <a:latin typeface="AR DARLING" panose="02000000000000000000" pitchFamily="2" charset="0"/>
                  </a:rPr>
                  <a:t>Design</a:t>
                </a:r>
                <a:endParaRPr lang="en-US" dirty="0">
                  <a:latin typeface="AR DARLING" panose="02000000000000000000" pitchFamily="2" charset="0"/>
                </a:endParaRPr>
              </a:p>
            </p:txBody>
          </p:sp>
        </p:grpSp>
      </p:grpSp>
      <p:grpSp>
        <p:nvGrpSpPr>
          <p:cNvPr id="14" name="Group 13"/>
          <p:cNvGrpSpPr/>
          <p:nvPr/>
        </p:nvGrpSpPr>
        <p:grpSpPr>
          <a:xfrm>
            <a:off x="171223" y="7194362"/>
            <a:ext cx="4270148" cy="1569660"/>
            <a:chOff x="3025151" y="5810243"/>
            <a:chExt cx="4270148" cy="1569660"/>
          </a:xfrm>
        </p:grpSpPr>
        <p:sp>
          <p:nvSpPr>
            <p:cNvPr id="6" name="TextBox 5"/>
            <p:cNvSpPr txBox="1"/>
            <p:nvPr/>
          </p:nvSpPr>
          <p:spPr>
            <a:xfrm>
              <a:off x="4948352" y="5810243"/>
              <a:ext cx="2346947" cy="1569660"/>
            </a:xfrm>
            <a:prstGeom prst="rect">
              <a:avLst/>
            </a:prstGeom>
            <a:noFill/>
          </p:spPr>
          <p:txBody>
            <a:bodyPr wrap="square" rtlCol="0">
              <a:spAutoFit/>
            </a:bodyPr>
            <a:lstStyle/>
            <a:p>
              <a:r>
                <a:rPr lang="en-US" sz="1600" dirty="0" err="1">
                  <a:solidFill>
                    <a:schemeClr val="bg1"/>
                  </a:solidFill>
                </a:rPr>
                <a:t>Diggum</a:t>
              </a:r>
              <a:r>
                <a:rPr lang="en-US" sz="1600" dirty="0">
                  <a:solidFill>
                    <a:schemeClr val="bg1"/>
                  </a:solidFill>
                </a:rPr>
                <a:t> Global, Banking and Financial Services.  "No matter where you are, and where you travel, we are watching you.“</a:t>
              </a:r>
            </a:p>
            <a:p>
              <a:endParaRPr lang="en-US" sz="1600" dirty="0">
                <a:solidFill>
                  <a:schemeClr val="bg1"/>
                </a:solidFill>
              </a:endParaRPr>
            </a:p>
          </p:txBody>
        </p:sp>
        <p:sp>
          <p:nvSpPr>
            <p:cNvPr id="28" name="TextBox 27"/>
            <p:cNvSpPr txBox="1"/>
            <p:nvPr/>
          </p:nvSpPr>
          <p:spPr>
            <a:xfrm>
              <a:off x="3114958" y="5969771"/>
              <a:ext cx="1586593" cy="523220"/>
            </a:xfrm>
            <a:prstGeom prst="rect">
              <a:avLst/>
            </a:prstGeom>
            <a:solidFill>
              <a:schemeClr val="accent6"/>
            </a:solidFill>
            <a:ln w="88900" cmpd="dbl">
              <a:solidFill>
                <a:srgbClr val="FF0000"/>
              </a:solidFill>
            </a:ln>
          </p:spPr>
          <p:txBody>
            <a:bodyPr wrap="square" rtlCol="0">
              <a:spAutoFit/>
            </a:bodyPr>
            <a:lstStyle/>
            <a:p>
              <a:pPr algn="ctr"/>
              <a:r>
                <a:rPr lang="en-US" sz="2800" dirty="0" smtClean="0"/>
                <a:t>DIGGUM</a:t>
              </a:r>
              <a:endParaRPr lang="en-US" sz="2800" dirty="0"/>
            </a:p>
          </p:txBody>
        </p:sp>
        <p:sp>
          <p:nvSpPr>
            <p:cNvPr id="29" name="Freeform 28"/>
            <p:cNvSpPr/>
            <p:nvPr/>
          </p:nvSpPr>
          <p:spPr>
            <a:xfrm>
              <a:off x="3025151" y="6144450"/>
              <a:ext cx="1747667" cy="241638"/>
            </a:xfrm>
            <a:custGeom>
              <a:avLst/>
              <a:gdLst>
                <a:gd name="connsiteX0" fmla="*/ 0 w 1789137"/>
                <a:gd name="connsiteY0" fmla="*/ 233363 h 241638"/>
                <a:gd name="connsiteX1" fmla="*/ 661987 w 1789137"/>
                <a:gd name="connsiteY1" fmla="*/ 0 h 241638"/>
                <a:gd name="connsiteX2" fmla="*/ 1614487 w 1789137"/>
                <a:gd name="connsiteY2" fmla="*/ 233363 h 241638"/>
                <a:gd name="connsiteX3" fmla="*/ 1785937 w 1789137"/>
                <a:gd name="connsiteY3" fmla="*/ 166688 h 241638"/>
              </a:gdLst>
              <a:ahLst/>
              <a:cxnLst>
                <a:cxn ang="0">
                  <a:pos x="connsiteX0" y="connsiteY0"/>
                </a:cxn>
                <a:cxn ang="0">
                  <a:pos x="connsiteX1" y="connsiteY1"/>
                </a:cxn>
                <a:cxn ang="0">
                  <a:pos x="connsiteX2" y="connsiteY2"/>
                </a:cxn>
                <a:cxn ang="0">
                  <a:pos x="connsiteX3" y="connsiteY3"/>
                </a:cxn>
              </a:cxnLst>
              <a:rect l="l" t="t" r="r" b="b"/>
              <a:pathLst>
                <a:path w="1789137" h="241638">
                  <a:moveTo>
                    <a:pt x="0" y="233363"/>
                  </a:moveTo>
                  <a:cubicBezTo>
                    <a:pt x="196453" y="116681"/>
                    <a:pt x="392906" y="0"/>
                    <a:pt x="661987" y="0"/>
                  </a:cubicBezTo>
                  <a:cubicBezTo>
                    <a:pt x="931068" y="0"/>
                    <a:pt x="1427162" y="205582"/>
                    <a:pt x="1614487" y="233363"/>
                  </a:cubicBezTo>
                  <a:cubicBezTo>
                    <a:pt x="1801812" y="261144"/>
                    <a:pt x="1793874" y="213916"/>
                    <a:pt x="1785937" y="166688"/>
                  </a:cubicBezTo>
                </a:path>
              </a:pathLst>
            </a:cu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23653252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525" y="6531433"/>
            <a:ext cx="9124950" cy="4416594"/>
          </a:xfrm>
          <a:prstGeom prst="rect">
            <a:avLst/>
          </a:prstGeom>
          <a:solidFill>
            <a:schemeClr val="tx1"/>
          </a:solidFill>
          <a:ln>
            <a:solidFill>
              <a:schemeClr val="bg1"/>
            </a:solidFill>
          </a:ln>
        </p:spPr>
        <p:txBody>
          <a:bodyPr wrap="square" rtlCol="0">
            <a:spAutoFit/>
          </a:bodyPr>
          <a:lstStyle/>
          <a:p>
            <a:pPr algn="ctr"/>
            <a:endParaRPr lang="en-US" sz="4000" b="1" dirty="0" smtClean="0">
              <a:solidFill>
                <a:schemeClr val="bg1"/>
              </a:solidFill>
              <a:latin typeface="Franklin Gothic Medium" panose="020B0603020102020204" pitchFamily="34" charset="0"/>
            </a:endParaRPr>
          </a:p>
          <a:p>
            <a:pPr algn="ctr"/>
            <a:r>
              <a:rPr lang="en-US" sz="4000" b="1" dirty="0" smtClean="0">
                <a:solidFill>
                  <a:schemeClr val="bg1"/>
                </a:solidFill>
                <a:latin typeface="Franklin Gothic Medium" panose="020B0603020102020204" pitchFamily="34" charset="0"/>
              </a:rPr>
              <a:t>Majesty </a:t>
            </a:r>
            <a:r>
              <a:rPr lang="en-US" sz="4000" b="1" dirty="0">
                <a:solidFill>
                  <a:schemeClr val="bg1"/>
                </a:solidFill>
                <a:latin typeface="Franklin Gothic Medium" panose="020B0603020102020204" pitchFamily="34" charset="0"/>
              </a:rPr>
              <a:t>of the </a:t>
            </a:r>
            <a:r>
              <a:rPr lang="en-US" sz="4000" b="1" dirty="0" smtClean="0">
                <a:solidFill>
                  <a:schemeClr val="bg1"/>
                </a:solidFill>
                <a:latin typeface="Franklin Gothic Medium" panose="020B0603020102020204" pitchFamily="34" charset="0"/>
              </a:rPr>
              <a:t>Stars</a:t>
            </a:r>
          </a:p>
          <a:p>
            <a:pPr algn="ctr"/>
            <a:r>
              <a:rPr lang="en-US" sz="3600" b="1" dirty="0" smtClean="0">
                <a:solidFill>
                  <a:schemeClr val="bg1"/>
                </a:solidFill>
                <a:latin typeface="Franklin Gothic Medium" panose="020B0603020102020204" pitchFamily="34" charset="0"/>
              </a:rPr>
              <a:t>The </a:t>
            </a:r>
            <a:r>
              <a:rPr lang="en-US" sz="3600" b="1" dirty="0">
                <a:solidFill>
                  <a:schemeClr val="bg1"/>
                </a:solidFill>
                <a:latin typeface="Franklin Gothic Medium" panose="020B0603020102020204" pitchFamily="34" charset="0"/>
              </a:rPr>
              <a:t>adventure of a lifetime</a:t>
            </a:r>
          </a:p>
          <a:p>
            <a:pPr algn="ctr"/>
            <a:r>
              <a:rPr lang="en-US" sz="3600" b="1" dirty="0">
                <a:solidFill>
                  <a:schemeClr val="bg1"/>
                </a:solidFill>
                <a:latin typeface="Franklin Gothic Medium" panose="020B0603020102020204" pitchFamily="34" charset="0"/>
              </a:rPr>
              <a:t>A lifetime of adventure</a:t>
            </a:r>
          </a:p>
          <a:p>
            <a:pPr algn="ctr"/>
            <a:r>
              <a:rPr lang="en-US" sz="3600" b="1" dirty="0">
                <a:solidFill>
                  <a:schemeClr val="bg1"/>
                </a:solidFill>
                <a:latin typeface="Franklin Gothic Medium" panose="020B0603020102020204" pitchFamily="34" charset="0"/>
              </a:rPr>
              <a:t>Your universe </a:t>
            </a:r>
            <a:r>
              <a:rPr lang="en-US" sz="3600" b="1" dirty="0" smtClean="0">
                <a:solidFill>
                  <a:schemeClr val="bg1"/>
                </a:solidFill>
                <a:latin typeface="Franklin Gothic Medium" panose="020B0603020102020204" pitchFamily="34" charset="0"/>
              </a:rPr>
              <a:t>awaits</a:t>
            </a:r>
          </a:p>
          <a:p>
            <a:pPr algn="ctr"/>
            <a:endParaRPr lang="en-US" sz="3600" b="1" dirty="0" smtClean="0">
              <a:solidFill>
                <a:schemeClr val="bg1"/>
              </a:solidFill>
              <a:latin typeface="Franklin Gothic Medium" panose="020B0603020102020204" pitchFamily="34" charset="0"/>
            </a:endParaRPr>
          </a:p>
          <a:p>
            <a:pPr algn="ctr"/>
            <a:endParaRPr lang="en-US" sz="3600" b="1" dirty="0" smtClean="0">
              <a:solidFill>
                <a:schemeClr val="bg1"/>
              </a:solidFill>
              <a:latin typeface="Franklin Gothic Medium" panose="020B0603020102020204" pitchFamily="34" charset="0"/>
            </a:endParaRPr>
          </a:p>
          <a:p>
            <a:pPr algn="r"/>
            <a:r>
              <a:rPr lang="en-US" sz="1200" dirty="0">
                <a:solidFill>
                  <a:schemeClr val="bg1"/>
                </a:solidFill>
                <a:latin typeface="Franklin Gothic Medium" panose="020B0603020102020204" pitchFamily="34" charset="0"/>
              </a:rPr>
              <a:t>Northern Transport Intergalactic Corporation</a:t>
            </a:r>
            <a:endParaRPr lang="en-US" sz="1200" b="1" dirty="0">
              <a:solidFill>
                <a:schemeClr val="bg1"/>
              </a:solidFill>
              <a:latin typeface="Franklin Gothic Medium" panose="020B0603020102020204" pitchFamily="34" charset="0"/>
            </a:endParaRPr>
          </a:p>
          <a:p>
            <a:pPr algn="ctr"/>
            <a:endParaRPr lang="en-US" sz="900" dirty="0">
              <a:solidFill>
                <a:schemeClr val="bg1"/>
              </a:solidFill>
              <a:latin typeface="Franklin Gothic Medium" panose="020B0603020102020204" pitchFamily="34" charset="0"/>
            </a:endParaRPr>
          </a:p>
        </p:txBody>
      </p:sp>
      <p:pic>
        <p:nvPicPr>
          <p:cNvPr id="2" name="Picture 1"/>
          <p:cNvPicPr>
            <a:picLocks/>
          </p:cNvPicPr>
          <p:nvPr/>
        </p:nvPicPr>
        <p:blipFill>
          <a:blip r:embed="rId2"/>
          <a:stretch>
            <a:fillRect/>
          </a:stretch>
        </p:blipFill>
        <p:spPr>
          <a:xfrm>
            <a:off x="9525" y="32658"/>
            <a:ext cx="9124950" cy="6621177"/>
          </a:xfrm>
          <a:prstGeom prst="rect">
            <a:avLst/>
          </a:prstGeom>
          <a:ln>
            <a:solidFill>
              <a:schemeClr val="bg1"/>
            </a:solidFill>
          </a:ln>
        </p:spPr>
      </p:pic>
    </p:spTree>
    <p:extLst>
      <p:ext uri="{BB962C8B-B14F-4D97-AF65-F5344CB8AC3E}">
        <p14:creationId xmlns:p14="http://schemas.microsoft.com/office/powerpoint/2010/main" val="22530567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484</TotalTime>
  <Words>1367</Words>
  <Application>Microsoft Office PowerPoint</Application>
  <PresentationFormat>Custom</PresentationFormat>
  <Paragraphs>80</Paragraphs>
  <Slides>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vt:i4>
      </vt:variant>
    </vt:vector>
  </HeadingPairs>
  <TitlesOfParts>
    <vt:vector size="18" baseType="lpstr">
      <vt:lpstr>AR CHRISTY</vt:lpstr>
      <vt:lpstr>AR DARLING</vt:lpstr>
      <vt:lpstr>Arial</vt:lpstr>
      <vt:lpstr>Calibri</vt:lpstr>
      <vt:lpstr>Calibri Light</vt:lpstr>
      <vt:lpstr>Cambria</vt:lpstr>
      <vt:lpstr>Franklin Gothic Medium</vt:lpstr>
      <vt:lpstr>MV Boli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howarddg@sbcglobal.net</dc:creator>
  <cp:lastModifiedBy>howarddg@sbcglobal.net</cp:lastModifiedBy>
  <cp:revision>69</cp:revision>
  <dcterms:created xsi:type="dcterms:W3CDTF">2016-08-17T23:36:49Z</dcterms:created>
  <dcterms:modified xsi:type="dcterms:W3CDTF">2016-08-29T15:32:56Z</dcterms:modified>
</cp:coreProperties>
</file>